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2"/>
  </p:notesMasterIdLst>
  <p:handoutMasterIdLst>
    <p:handoutMasterId r:id="rId63"/>
  </p:handoutMasterIdLst>
  <p:sldIdLst>
    <p:sldId id="1597" r:id="rId2"/>
    <p:sldId id="1591" r:id="rId3"/>
    <p:sldId id="1579" r:id="rId4"/>
    <p:sldId id="1523" r:id="rId5"/>
    <p:sldId id="1576" r:id="rId6"/>
    <p:sldId id="1525" r:id="rId7"/>
    <p:sldId id="1580" r:id="rId8"/>
    <p:sldId id="1532" r:id="rId9"/>
    <p:sldId id="1538" r:id="rId10"/>
    <p:sldId id="1533" r:id="rId11"/>
    <p:sldId id="1537" r:id="rId12"/>
    <p:sldId id="1540" r:id="rId13"/>
    <p:sldId id="1535" r:id="rId14"/>
    <p:sldId id="1544" r:id="rId15"/>
    <p:sldId id="1598" r:id="rId16"/>
    <p:sldId id="1590" r:id="rId17"/>
    <p:sldId id="1581" r:id="rId18"/>
    <p:sldId id="1575" r:id="rId19"/>
    <p:sldId id="1461" r:id="rId20"/>
    <p:sldId id="1543" r:id="rId21"/>
    <p:sldId id="1545" r:id="rId22"/>
    <p:sldId id="1547" r:id="rId23"/>
    <p:sldId id="1570" r:id="rId24"/>
    <p:sldId id="1548" r:id="rId25"/>
    <p:sldId id="1549" r:id="rId26"/>
    <p:sldId id="1582" r:id="rId27"/>
    <p:sldId id="1583" r:id="rId28"/>
    <p:sldId id="1584" r:id="rId29"/>
    <p:sldId id="1586" r:id="rId30"/>
    <p:sldId id="1550" r:id="rId31"/>
    <p:sldId id="1585" r:id="rId32"/>
    <p:sldId id="1551" r:id="rId33"/>
    <p:sldId id="1552" r:id="rId34"/>
    <p:sldId id="1555" r:id="rId35"/>
    <p:sldId id="1556" r:id="rId36"/>
    <p:sldId id="1541" r:id="rId37"/>
    <p:sldId id="1588" r:id="rId38"/>
    <p:sldId id="1589" r:id="rId39"/>
    <p:sldId id="1557" r:id="rId40"/>
    <p:sldId id="1558" r:id="rId41"/>
    <p:sldId id="1484" r:id="rId42"/>
    <p:sldId id="1485" r:id="rId43"/>
    <p:sldId id="1559" r:id="rId44"/>
    <p:sldId id="1599" r:id="rId45"/>
    <p:sldId id="1487" r:id="rId46"/>
    <p:sldId id="1560" r:id="rId47"/>
    <p:sldId id="1600" r:id="rId48"/>
    <p:sldId id="1563" r:id="rId49"/>
    <p:sldId id="1564" r:id="rId50"/>
    <p:sldId id="1562" r:id="rId51"/>
    <p:sldId id="1578" r:id="rId52"/>
    <p:sldId id="1593" r:id="rId53"/>
    <p:sldId id="1594" r:id="rId54"/>
    <p:sldId id="1577" r:id="rId55"/>
    <p:sldId id="1567" r:id="rId56"/>
    <p:sldId id="1568" r:id="rId57"/>
    <p:sldId id="1596" r:id="rId58"/>
    <p:sldId id="1595" r:id="rId59"/>
    <p:sldId id="1573" r:id="rId60"/>
    <p:sldId id="1278" r:id="rId61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89" autoAdjust="0"/>
    <p:restoredTop sz="75202" autoAdjust="0"/>
  </p:normalViewPr>
  <p:slideViewPr>
    <p:cSldViewPr>
      <p:cViewPr varScale="1">
        <p:scale>
          <a:sx n="135" d="100"/>
          <a:sy n="135" d="100"/>
        </p:scale>
        <p:origin x="7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handoutMaster" Target="handoutMasters/handout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eg>
</file>

<file path=ppt/media/image13.gif>
</file>

<file path=ppt/media/image14.jpg>
</file>

<file path=ppt/media/image15.jpeg>
</file>

<file path=ppt/media/image2.png>
</file>

<file path=ppt/media/image3.jp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gi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gi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1: From MapReduce to Spark (1/2)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January 23, 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38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Word Count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1600" y="2789872"/>
            <a:ext cx="701040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a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b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c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b.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  <a:p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c.saveAsTextFile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600" y="1838980"/>
            <a:ext cx="1219200" cy="2231885"/>
            <a:chOff x="228600" y="1838980"/>
            <a:chExt cx="1219200" cy="2231885"/>
          </a:xfrm>
        </p:grpSpPr>
        <p:sp>
          <p:nvSpPr>
            <p:cNvPr id="7" name="TextBox 6"/>
            <p:cNvSpPr txBox="1"/>
            <p:nvPr/>
          </p:nvSpPr>
          <p:spPr>
            <a:xfrm>
              <a:off x="228600" y="1838980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RDDs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1" name="Elbow Connector 20"/>
            <p:cNvCxnSpPr>
              <a:stCxn id="7" idx="2"/>
            </p:cNvCxnSpPr>
            <p:nvPr/>
          </p:nvCxnSpPr>
          <p:spPr bwMode="auto">
            <a:xfrm rot="16200000" flipH="1">
              <a:off x="753190" y="2385655"/>
              <a:ext cx="703421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Elbow Connector 26"/>
            <p:cNvCxnSpPr>
              <a:stCxn id="7" idx="2"/>
            </p:cNvCxnSpPr>
            <p:nvPr/>
          </p:nvCxnSpPr>
          <p:spPr bwMode="auto">
            <a:xfrm rot="16200000" flipH="1">
              <a:off x="480656" y="2658189"/>
              <a:ext cx="1248489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Elbow Connector 29"/>
            <p:cNvCxnSpPr>
              <a:stCxn id="7" idx="2"/>
            </p:cNvCxnSpPr>
            <p:nvPr/>
          </p:nvCxnSpPr>
          <p:spPr bwMode="auto">
            <a:xfrm rot="16200000" flipH="1">
              <a:off x="350223" y="2788622"/>
              <a:ext cx="1509355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Elbow Connector 32"/>
            <p:cNvCxnSpPr>
              <a:stCxn id="7" idx="2"/>
            </p:cNvCxnSpPr>
            <p:nvPr/>
          </p:nvCxnSpPr>
          <p:spPr bwMode="auto">
            <a:xfrm rot="16200000" flipH="1">
              <a:off x="219790" y="2919055"/>
              <a:ext cx="1770221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6019800" y="3537466"/>
            <a:ext cx="2514600" cy="2410599"/>
            <a:chOff x="6019800" y="3537466"/>
            <a:chExt cx="2514600" cy="2410599"/>
          </a:xfrm>
        </p:grpSpPr>
        <p:sp>
          <p:nvSpPr>
            <p:cNvPr id="37" name="TextBox 36"/>
            <p:cNvSpPr txBox="1"/>
            <p:nvPr/>
          </p:nvSpPr>
          <p:spPr>
            <a:xfrm>
              <a:off x="6019800" y="5486400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Transformations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1" name="Elbow Connector 40"/>
            <p:cNvCxnSpPr>
              <a:stCxn id="37" idx="3"/>
            </p:cNvCxnSpPr>
            <p:nvPr/>
          </p:nvCxnSpPr>
          <p:spPr bwMode="auto">
            <a:xfrm flipH="1" flipV="1">
              <a:off x="8229600" y="3537466"/>
              <a:ext cx="304800" cy="2179767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Elbow Connector 43"/>
            <p:cNvCxnSpPr>
              <a:stCxn id="37" idx="3"/>
            </p:cNvCxnSpPr>
            <p:nvPr/>
          </p:nvCxnSpPr>
          <p:spPr bwMode="auto">
            <a:xfrm flipH="1" flipV="1">
              <a:off x="8229600" y="3810000"/>
              <a:ext cx="304800" cy="1907233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Elbow Connector 46"/>
            <p:cNvCxnSpPr>
              <a:stCxn id="37" idx="3"/>
            </p:cNvCxnSpPr>
            <p:nvPr/>
          </p:nvCxnSpPr>
          <p:spPr bwMode="auto">
            <a:xfrm flipH="1" flipV="1">
              <a:off x="8229600" y="4082534"/>
              <a:ext cx="304800" cy="1634699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1447800" y="4800600"/>
            <a:ext cx="1066800" cy="1299865"/>
            <a:chOff x="1447800" y="4800600"/>
            <a:chExt cx="1066800" cy="1299865"/>
          </a:xfrm>
        </p:grpSpPr>
        <p:sp>
          <p:nvSpPr>
            <p:cNvPr id="50" name="TextBox 49"/>
            <p:cNvSpPr txBox="1"/>
            <p:nvPr/>
          </p:nvSpPr>
          <p:spPr>
            <a:xfrm>
              <a:off x="1447800" y="56388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Action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 bwMode="auto">
            <a:xfrm flipV="1">
              <a:off x="2133600" y="4800600"/>
              <a:ext cx="304800" cy="9144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74385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Lineage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124200" y="2586335"/>
            <a:ext cx="5867400" cy="1066800"/>
            <a:chOff x="3124200" y="2586335"/>
            <a:chExt cx="5867400" cy="1066800"/>
          </a:xfrm>
        </p:grpSpPr>
        <p:sp>
          <p:nvSpPr>
            <p:cNvPr id="5" name="Rectangle 4"/>
            <p:cNvSpPr/>
            <p:nvPr/>
          </p:nvSpPr>
          <p:spPr bwMode="auto">
            <a:xfrm>
              <a:off x="3124200" y="30435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a: RDD[String]</a:t>
              </a:r>
            </a:p>
          </p:txBody>
        </p:sp>
        <p:cxnSp>
          <p:nvCxnSpPr>
            <p:cNvPr id="9" name="Straight Arrow Connector 8"/>
            <p:cNvCxnSpPr>
              <a:stCxn id="4" idx="2"/>
              <a:endCxn id="5" idx="0"/>
            </p:cNvCxnSpPr>
            <p:nvPr/>
          </p:nvCxnSpPr>
          <p:spPr bwMode="auto">
            <a:xfrm>
              <a:off x="4572000" y="25863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648200" y="26625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flatMap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(line =&gt; 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line.split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(" "))</a:t>
              </a:r>
              <a:endParaRPr lang="en-US" sz="18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124200" y="3653135"/>
            <a:ext cx="5867400" cy="1066800"/>
            <a:chOff x="3124200" y="3653135"/>
            <a:chExt cx="5867400" cy="1066800"/>
          </a:xfrm>
        </p:grpSpPr>
        <p:sp>
          <p:nvSpPr>
            <p:cNvPr id="6" name="Rectangle 5"/>
            <p:cNvSpPr/>
            <p:nvPr/>
          </p:nvSpPr>
          <p:spPr bwMode="auto">
            <a:xfrm>
              <a:off x="3124200" y="41103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b: RDD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[(String,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Int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)]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48200" y="37293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nl-NL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map(word =&gt; (word, 1))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572000" y="36531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124200" y="4719935"/>
            <a:ext cx="5867400" cy="1066800"/>
            <a:chOff x="3124200" y="4719935"/>
            <a:chExt cx="5867400" cy="1066800"/>
          </a:xfrm>
        </p:grpSpPr>
        <p:sp>
          <p:nvSpPr>
            <p:cNvPr id="7" name="Rectangle 6"/>
            <p:cNvSpPr/>
            <p:nvPr/>
          </p:nvSpPr>
          <p:spPr bwMode="auto">
            <a:xfrm>
              <a:off x="3124200" y="51771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c: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RDD[(String,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Int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)]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648200" y="47961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reduceByKey</a:t>
              </a:r>
              <a:r>
                <a:rPr lang="en-US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((x, y) =&gt; x + y)</a:t>
              </a:r>
              <a:endParaRPr lang="en-US" sz="14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 bwMode="auto">
            <a:xfrm>
              <a:off x="4572000" y="47199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 rot="21187733">
            <a:off x="5599799" y="5691801"/>
            <a:ext cx="3483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Remember, 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transformations are lazy!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090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9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Optimizations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124200" y="30435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a: RDD[String]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3124200" y="41103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b: 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3124200" y="51771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RDD[(String,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5" name="Straight Arrow Connector 24"/>
          <p:cNvCxnSpPr>
            <a:stCxn id="20" idx="2"/>
            <a:endCxn id="21" idx="0"/>
          </p:cNvCxnSpPr>
          <p:nvPr/>
        </p:nvCxnSpPr>
        <p:spPr bwMode="auto">
          <a:xfrm>
            <a:off x="4572000" y="25863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648200" y="26625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48200" y="37293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nl-NL" sz="1400" b="0" dirty="0">
                <a:solidFill>
                  <a:srgbClr val="000000"/>
                </a:solidFill>
                <a:latin typeface="Andale Mono"/>
                <a:cs typeface="Andale Mono"/>
              </a:rPr>
              <a:t>map(word =&gt; (word, 1))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648200" y="47961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reduceByKey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0" name="Straight Arrow Connector 29"/>
          <p:cNvCxnSpPr/>
          <p:nvPr/>
        </p:nvCxnSpPr>
        <p:spPr bwMode="auto">
          <a:xfrm>
            <a:off x="4572000" y="36531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 bwMode="auto">
          <a:xfrm>
            <a:off x="4572000" y="47199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20954561">
            <a:off x="1093816" y="3638919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Want MM?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2819400" y="2667000"/>
            <a:ext cx="3505200" cy="2209800"/>
          </a:xfrm>
          <a:prstGeom prst="roundRect">
            <a:avLst>
              <a:gd name="adj" fmla="val 11459"/>
            </a:avLst>
          </a:prstGeom>
          <a:noFill/>
          <a:ln>
            <a:solidFill>
              <a:schemeClr val="tx1">
                <a:lumMod val="6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8600" y="2598003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RDDs don’t need to be materialized!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Lazy evaluation creates optimization opportunities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18430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 animBg="1"/>
      <p:bldP spid="3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Caching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RDDs can be materialized in memory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(and on disk)!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24200" y="30435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a: RDD[String]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124200" y="41103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b: 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124200" y="51771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RDD[(String,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2" name="Straight Arrow Connector 11"/>
          <p:cNvCxnSpPr>
            <a:stCxn id="5" idx="2"/>
            <a:endCxn id="6" idx="0"/>
          </p:cNvCxnSpPr>
          <p:nvPr/>
        </p:nvCxnSpPr>
        <p:spPr bwMode="auto">
          <a:xfrm>
            <a:off x="4572000" y="25863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48200" y="26625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8200" y="37293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nl-NL" sz="1400" b="0" dirty="0">
                <a:solidFill>
                  <a:srgbClr val="000000"/>
                </a:solidFill>
                <a:latin typeface="Andale Mono"/>
                <a:cs typeface="Andale Mono"/>
              </a:rPr>
              <a:t>map(word =&gt; (word, 1))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48200" y="47961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reduceByKey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4572000" y="36531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 bwMode="auto">
          <a:xfrm>
            <a:off x="4572000" y="47199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20954561">
            <a:off x="2335184" y="29098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Cache it!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 rot="517051">
            <a:off x="6192819" y="3154584"/>
            <a:ext cx="2474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Fault tolerance?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10200" y="2468940"/>
            <a:ext cx="902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9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57400" y="6248400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Spark works even if the RDDs are </a:t>
            </a:r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partially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cached!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35343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2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Architecture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 descr="cluster-over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854200"/>
            <a:ext cx="75692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43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worker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tasktracker</a:t>
            </a: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daemon</a:t>
            </a: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worker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0" dirty="0" err="1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tasktracker</a:t>
            </a:r>
            <a:r>
              <a:rPr lang="en-US" sz="1200" kern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daemon</a:t>
            </a: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worker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(NN)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r>
              <a:rPr kumimoji="0" lang="en-US" sz="1200" b="1" i="0" u="none" strike="noStrike" kern="0" cap="none" spc="0" normalizeH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(JT)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Hadoop MapReduce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6535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 Apt Quote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477631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All problems in computer science can be solved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by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another level of indirection...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Except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for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the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problem of too many layers of indirection.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                   - David Wheeler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640564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YARN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5022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YARN = Yet-Another-Resource-Negotiator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88322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Provides API to develop any generic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distributed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Handles scheduling and resource request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MapReduce (MR2) is one such application in YARN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Hadoop’s (original) limitations: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only run MapReduce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want to run other distributed frameworks?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5810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yarn_architectur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371600"/>
            <a:ext cx="7899400" cy="4889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YARN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738216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Programs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24384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22251" y="31830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29767" y="38898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92292" y="38863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5475" y="47836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2214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55022" y="47836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19175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7200" y="58873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14"/>
          <p:cNvCxnSpPr>
            <a:stCxn id="7" idx="2"/>
            <a:endCxn id="9" idx="0"/>
          </p:cNvCxnSpPr>
          <p:nvPr/>
        </p:nvCxnSpPr>
        <p:spPr>
          <a:xfrm flipH="1">
            <a:off x="1763792" y="35566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2"/>
            <a:endCxn id="8" idx="0"/>
          </p:cNvCxnSpPr>
          <p:nvPr/>
        </p:nvCxnSpPr>
        <p:spPr>
          <a:xfrm>
            <a:off x="2523839" y="35566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 flipH="1">
            <a:off x="1116408" y="44990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2"/>
            <a:endCxn id="12" idx="0"/>
          </p:cNvCxnSpPr>
          <p:nvPr/>
        </p:nvCxnSpPr>
        <p:spPr>
          <a:xfrm>
            <a:off x="1763792" y="44990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</p:cNvCxnSpPr>
          <p:nvPr/>
        </p:nvCxnSpPr>
        <p:spPr>
          <a:xfrm>
            <a:off x="1117232" y="55500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2"/>
          </p:cNvCxnSpPr>
          <p:nvPr/>
        </p:nvCxnSpPr>
        <p:spPr>
          <a:xfrm>
            <a:off x="2424193" y="55500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391767" y="45025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343400" y="3124200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Spark context: tells the framework where to find the cluster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343400" y="4274403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Use the Spark context to create RDDs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72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146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Java, Python, 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623953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6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Driver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362200"/>
            <a:ext cx="51816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 smtClean="0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0200" y="5257800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What’s happening to the functions?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371600" y="24384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622251" y="31830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629767" y="38898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92292" y="38863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5475" y="47836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2214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855022" y="47836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919175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57200" y="58873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52" name="Straight Arrow Connector 51"/>
          <p:cNvCxnSpPr>
            <a:stCxn id="29" idx="2"/>
            <a:endCxn id="50" idx="0"/>
          </p:cNvCxnSpPr>
          <p:nvPr/>
        </p:nvCxnSpPr>
        <p:spPr>
          <a:xfrm flipH="1">
            <a:off x="1763792" y="35566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9" idx="2"/>
            <a:endCxn id="49" idx="0"/>
          </p:cNvCxnSpPr>
          <p:nvPr/>
        </p:nvCxnSpPr>
        <p:spPr>
          <a:xfrm>
            <a:off x="2523839" y="35566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50" idx="2"/>
            <a:endCxn id="51" idx="0"/>
          </p:cNvCxnSpPr>
          <p:nvPr/>
        </p:nvCxnSpPr>
        <p:spPr>
          <a:xfrm flipH="1">
            <a:off x="1116408" y="44990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0" idx="2"/>
            <a:endCxn id="53" idx="0"/>
          </p:cNvCxnSpPr>
          <p:nvPr/>
        </p:nvCxnSpPr>
        <p:spPr>
          <a:xfrm>
            <a:off x="1763792" y="44990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2" idx="2"/>
          </p:cNvCxnSpPr>
          <p:nvPr/>
        </p:nvCxnSpPr>
        <p:spPr>
          <a:xfrm>
            <a:off x="1117232" y="55500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2"/>
          </p:cNvCxnSpPr>
          <p:nvPr/>
        </p:nvCxnSpPr>
        <p:spPr>
          <a:xfrm>
            <a:off x="2424193" y="55500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3391767" y="45025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572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5146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4852984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4267200" y="4876800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Note: you can run code “locally”, integrate cluster-computed values!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362200"/>
            <a:ext cx="51816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267200" y="5719465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Beware of the collect 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Driver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71600" y="24384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622251" y="31830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629767" y="38898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192292" y="38863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565475" y="47836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12214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855022" y="47836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19175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57200" y="58873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>
            <a:off x="1763792" y="35566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2523839" y="35566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116408" y="44990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1763792" y="44990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117232" y="55500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2424193" y="55500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3391767" y="45025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4572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5146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9663444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Transformations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1371600" y="1981200"/>
            <a:ext cx="1371600" cy="3352800"/>
            <a:chOff x="152400" y="1905000"/>
            <a:chExt cx="1371600" cy="3352800"/>
          </a:xfrm>
        </p:grpSpPr>
        <p:sp>
          <p:nvSpPr>
            <p:cNvPr id="83" name="Text Box 4"/>
            <p:cNvSpPr txBox="1">
              <a:spLocks noChangeArrowheads="1"/>
            </p:cNvSpPr>
            <p:nvPr/>
          </p:nvSpPr>
          <p:spPr bwMode="auto">
            <a:xfrm>
              <a:off x="304800" y="1905000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84" name="Text Box 4"/>
            <p:cNvSpPr txBox="1">
              <a:spLocks noChangeArrowheads="1"/>
            </p:cNvSpPr>
            <p:nvPr/>
          </p:nvSpPr>
          <p:spPr bwMode="auto">
            <a:xfrm>
              <a:off x="304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152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filter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) 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Boolean</a:t>
              </a:r>
            </a:p>
          </p:txBody>
        </p:sp>
        <p:cxnSp>
          <p:nvCxnSpPr>
            <p:cNvPr id="86" name="Straight Arrow Connector 85"/>
            <p:cNvCxnSpPr>
              <a:stCxn id="84" idx="2"/>
              <a:endCxn id="92" idx="0"/>
            </p:cNvCxnSpPr>
            <p:nvPr/>
          </p:nvCxnSpPr>
          <p:spPr bwMode="auto">
            <a:xfrm>
              <a:off x="838200" y="2258943"/>
              <a:ext cx="0" cy="8652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92" idx="2"/>
              <a:endCxn id="85" idx="0"/>
            </p:cNvCxnSpPr>
            <p:nvPr/>
          </p:nvCxnSpPr>
          <p:spPr bwMode="auto">
            <a:xfrm>
              <a:off x="838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>
            <a:off x="381000" y="1447800"/>
            <a:ext cx="1371600" cy="3325743"/>
            <a:chOff x="1676400" y="1932057"/>
            <a:chExt cx="1371600" cy="3325743"/>
          </a:xfrm>
        </p:grpSpPr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1676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90" name="Text Box 4"/>
            <p:cNvSpPr txBox="1">
              <a:spLocks noChangeArrowheads="1"/>
            </p:cNvSpPr>
            <p:nvPr/>
          </p:nvSpPr>
          <p:spPr bwMode="auto">
            <a:xfrm>
              <a:off x="18288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1" name="Straight Arrow Connector 90"/>
            <p:cNvCxnSpPr>
              <a:stCxn id="104" idx="2"/>
              <a:endCxn id="93" idx="0"/>
            </p:cNvCxnSpPr>
            <p:nvPr/>
          </p:nvCxnSpPr>
          <p:spPr bwMode="auto">
            <a:xfrm>
              <a:off x="2362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Text Box 4"/>
            <p:cNvSpPr txBox="1">
              <a:spLocks noChangeArrowheads="1"/>
            </p:cNvSpPr>
            <p:nvPr/>
          </p:nvSpPr>
          <p:spPr bwMode="auto">
            <a:xfrm>
              <a:off x="1828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3" name="Straight Arrow Connector 92"/>
            <p:cNvCxnSpPr>
              <a:stCxn id="93" idx="2"/>
              <a:endCxn id="110" idx="0"/>
            </p:cNvCxnSpPr>
            <p:nvPr/>
          </p:nvCxnSpPr>
          <p:spPr bwMode="auto">
            <a:xfrm>
              <a:off x="2362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4" name="Group 93"/>
          <p:cNvGrpSpPr/>
          <p:nvPr/>
        </p:nvGrpSpPr>
        <p:grpSpPr>
          <a:xfrm>
            <a:off x="2057400" y="1371600"/>
            <a:ext cx="2514600" cy="3325743"/>
            <a:chOff x="3962400" y="1932057"/>
            <a:chExt cx="2514600" cy="3325743"/>
          </a:xfrm>
        </p:grpSpPr>
        <p:sp>
          <p:nvSpPr>
            <p:cNvPr id="95" name="Rectangle 94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9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7" name="Straight Arrow Connector 96"/>
            <p:cNvCxnSpPr>
              <a:stCxn id="106" idx="2"/>
              <a:endCxn id="94" idx="0"/>
            </p:cNvCxnSpPr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8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9" name="Straight Arrow Connector 98"/>
            <p:cNvCxnSpPr>
              <a:stCxn id="94" idx="2"/>
              <a:endCxn id="112" idx="0"/>
            </p:cNvCxnSpPr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2590800" y="2133600"/>
            <a:ext cx="2514600" cy="3325743"/>
            <a:chOff x="6596038" y="1932057"/>
            <a:chExt cx="2514600" cy="3325743"/>
          </a:xfrm>
        </p:grpSpPr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596038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mapPartitions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(Iterator[T])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Iterator[U]</a:t>
              </a:r>
            </a:p>
          </p:txBody>
        </p:sp>
        <p:sp>
          <p:nvSpPr>
            <p:cNvPr id="102" name="Text Box 4"/>
            <p:cNvSpPr txBox="1">
              <a:spLocks noChangeArrowheads="1"/>
            </p:cNvSpPr>
            <p:nvPr/>
          </p:nvSpPr>
          <p:spPr bwMode="auto">
            <a:xfrm>
              <a:off x="7319938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03" name="Straight Arrow Connector 102"/>
            <p:cNvCxnSpPr>
              <a:stCxn id="108" idx="2"/>
              <a:endCxn id="95" idx="0"/>
            </p:cNvCxnSpPr>
            <p:nvPr/>
          </p:nvCxnSpPr>
          <p:spPr bwMode="auto">
            <a:xfrm>
              <a:off x="7853338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4" name="Text Box 4"/>
            <p:cNvSpPr txBox="1">
              <a:spLocks noChangeArrowheads="1"/>
            </p:cNvSpPr>
            <p:nvPr/>
          </p:nvSpPr>
          <p:spPr bwMode="auto">
            <a:xfrm>
              <a:off x="7319938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05" name="Straight Arrow Connector 104"/>
            <p:cNvCxnSpPr>
              <a:stCxn id="95" idx="2"/>
              <a:endCxn id="114" idx="0"/>
            </p:cNvCxnSpPr>
            <p:nvPr/>
          </p:nvCxnSpPr>
          <p:spPr bwMode="auto">
            <a:xfrm>
              <a:off x="7853338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3886200" y="1295400"/>
            <a:ext cx="3124200" cy="3325743"/>
            <a:chOff x="76200" y="1932057"/>
            <a:chExt cx="3124200" cy="3325743"/>
          </a:xfrm>
        </p:grpSpPr>
        <p:sp>
          <p:nvSpPr>
            <p:cNvPr id="107" name="Text Box 4"/>
            <p:cNvSpPr txBox="1">
              <a:spLocks noChangeArrowheads="1"/>
            </p:cNvSpPr>
            <p:nvPr/>
          </p:nvSpPr>
          <p:spPr bwMode="auto">
            <a:xfrm>
              <a:off x="609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08" name="Text Box 4"/>
            <p:cNvSpPr txBox="1">
              <a:spLocks noChangeArrowheads="1"/>
            </p:cNvSpPr>
            <p:nvPr/>
          </p:nvSpPr>
          <p:spPr bwMode="auto">
            <a:xfrm>
              <a:off x="76200" y="4903857"/>
              <a:ext cx="31242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V])]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09" name="Rectangle 108"/>
            <p:cNvSpPr>
              <a:spLocks noChangeArrowheads="1"/>
            </p:cNvSpPr>
            <p:nvPr/>
          </p:nvSpPr>
          <p:spPr bwMode="auto">
            <a:xfrm>
              <a:off x="6096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groupByKey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10" name="Straight Arrow Connector 109"/>
            <p:cNvCxnSpPr>
              <a:stCxn id="117" idx="2"/>
              <a:endCxn id="119" idx="0"/>
            </p:cNvCxnSpPr>
            <p:nvPr/>
          </p:nvCxnSpPr>
          <p:spPr bwMode="auto">
            <a:xfrm>
              <a:off x="1638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>
              <a:stCxn id="119" idx="2"/>
              <a:endCxn id="118" idx="0"/>
            </p:cNvCxnSpPr>
            <p:nvPr/>
          </p:nvCxnSpPr>
          <p:spPr bwMode="auto">
            <a:xfrm>
              <a:off x="1638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5638800" y="2209800"/>
            <a:ext cx="2057400" cy="3325743"/>
            <a:chOff x="3238500" y="1932057"/>
            <a:chExt cx="2057400" cy="3325743"/>
          </a:xfrm>
        </p:grpSpPr>
        <p:sp>
          <p:nvSpPr>
            <p:cNvPr id="113" name="Rectangle 112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114" name="Text Box 4"/>
            <p:cNvSpPr txBox="1">
              <a:spLocks noChangeArrowheads="1"/>
            </p:cNvSpPr>
            <p:nvPr/>
          </p:nvSpPr>
          <p:spPr bwMode="auto">
            <a:xfrm>
              <a:off x="32385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5" name="Text Box 4"/>
            <p:cNvSpPr txBox="1">
              <a:spLocks noChangeArrowheads="1"/>
            </p:cNvSpPr>
            <p:nvPr/>
          </p:nvSpPr>
          <p:spPr bwMode="auto">
            <a:xfrm>
              <a:off x="33909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16" name="Straight Arrow Connector 115"/>
            <p:cNvCxnSpPr>
              <a:stCxn id="124" idx="2"/>
              <a:endCxn id="123" idx="0"/>
            </p:cNvCxnSpPr>
            <p:nvPr/>
          </p:nvCxnSpPr>
          <p:spPr bwMode="auto">
            <a:xfrm>
              <a:off x="4267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23" idx="2"/>
              <a:endCxn id="125" idx="0"/>
            </p:cNvCxnSpPr>
            <p:nvPr/>
          </p:nvCxnSpPr>
          <p:spPr bwMode="auto">
            <a:xfrm>
              <a:off x="4267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8" name="Group 117"/>
          <p:cNvGrpSpPr/>
          <p:nvPr/>
        </p:nvGrpSpPr>
        <p:grpSpPr>
          <a:xfrm>
            <a:off x="6096000" y="1425714"/>
            <a:ext cx="2971800" cy="3325743"/>
            <a:chOff x="5867400" y="1932057"/>
            <a:chExt cx="2971800" cy="3325743"/>
          </a:xfrm>
        </p:grpSpPr>
        <p:sp>
          <p:nvSpPr>
            <p:cNvPr id="119" name="Text Box 4"/>
            <p:cNvSpPr txBox="1">
              <a:spLocks noChangeArrowheads="1"/>
            </p:cNvSpPr>
            <p:nvPr/>
          </p:nvSpPr>
          <p:spPr bwMode="auto">
            <a:xfrm>
              <a:off x="6324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0" name="Rectangle 119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1" name="Text Box 4"/>
            <p:cNvSpPr txBox="1">
              <a:spLocks noChangeArrowheads="1"/>
            </p:cNvSpPr>
            <p:nvPr/>
          </p:nvSpPr>
          <p:spPr bwMode="auto">
            <a:xfrm>
              <a:off x="64770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22" name="Straight Arrow Connector 121"/>
            <p:cNvCxnSpPr>
              <a:stCxn id="129" idx="2"/>
              <a:endCxn id="130" idx="0"/>
            </p:cNvCxnSpPr>
            <p:nvPr/>
          </p:nvCxnSpPr>
          <p:spPr bwMode="auto">
            <a:xfrm>
              <a:off x="7353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>
              <a:stCxn id="130" idx="2"/>
              <a:endCxn id="131" idx="0"/>
            </p:cNvCxnSpPr>
            <p:nvPr/>
          </p:nvCxnSpPr>
          <p:spPr bwMode="auto">
            <a:xfrm>
              <a:off x="7353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4" name="Group 123"/>
          <p:cNvGrpSpPr/>
          <p:nvPr/>
        </p:nvGrpSpPr>
        <p:grpSpPr>
          <a:xfrm>
            <a:off x="609600" y="3608457"/>
            <a:ext cx="3733800" cy="3325743"/>
            <a:chOff x="381000" y="1932057"/>
            <a:chExt cx="3733800" cy="3325743"/>
          </a:xfrm>
        </p:grpSpPr>
        <p:sp>
          <p:nvSpPr>
            <p:cNvPr id="125" name="Text Box 4"/>
            <p:cNvSpPr txBox="1">
              <a:spLocks noChangeArrowheads="1"/>
            </p:cNvSpPr>
            <p:nvPr/>
          </p:nvSpPr>
          <p:spPr bwMode="auto">
            <a:xfrm>
              <a:off x="14097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126" name="Text Box 4"/>
            <p:cNvSpPr txBox="1">
              <a:spLocks noChangeArrowheads="1"/>
            </p:cNvSpPr>
            <p:nvPr/>
          </p:nvSpPr>
          <p:spPr bwMode="auto">
            <a:xfrm>
              <a:off x="3810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127" name="Rectangle 126"/>
            <p:cNvSpPr>
              <a:spLocks noChangeArrowheads="1"/>
            </p:cNvSpPr>
            <p:nvPr/>
          </p:nvSpPr>
          <p:spPr bwMode="auto">
            <a:xfrm>
              <a:off x="1676400" y="3124200"/>
              <a:ext cx="11430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sort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28" name="Straight Arrow Connector 127"/>
            <p:cNvCxnSpPr>
              <a:stCxn id="137" idx="2"/>
              <a:endCxn id="136" idx="0"/>
            </p:cNvCxnSpPr>
            <p:nvPr/>
          </p:nvCxnSpPr>
          <p:spPr bwMode="auto">
            <a:xfrm>
              <a:off x="22479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35" idx="2"/>
              <a:endCxn id="137" idx="0"/>
            </p:cNvCxnSpPr>
            <p:nvPr/>
          </p:nvCxnSpPr>
          <p:spPr bwMode="auto">
            <a:xfrm>
              <a:off x="22479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0" name="Group 129"/>
          <p:cNvGrpSpPr/>
          <p:nvPr/>
        </p:nvGrpSpPr>
        <p:grpSpPr>
          <a:xfrm>
            <a:off x="3352800" y="3684657"/>
            <a:ext cx="3886200" cy="3325743"/>
            <a:chOff x="457200" y="1932057"/>
            <a:chExt cx="3886200" cy="3325743"/>
          </a:xfrm>
        </p:grpSpPr>
        <p:sp>
          <p:nvSpPr>
            <p:cNvPr id="131" name="Rectangle 130"/>
            <p:cNvSpPr>
              <a:spLocks noChangeArrowheads="1"/>
            </p:cNvSpPr>
            <p:nvPr/>
          </p:nvSpPr>
          <p:spPr bwMode="auto">
            <a:xfrm>
              <a:off x="12954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join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132" name="Text Box 4"/>
            <p:cNvSpPr txBox="1">
              <a:spLocks noChangeArrowheads="1"/>
            </p:cNvSpPr>
            <p:nvPr/>
          </p:nvSpPr>
          <p:spPr bwMode="auto">
            <a:xfrm>
              <a:off x="5334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33" name="Text Box 4"/>
            <p:cNvSpPr txBox="1">
              <a:spLocks noChangeArrowheads="1"/>
            </p:cNvSpPr>
            <p:nvPr/>
          </p:nvSpPr>
          <p:spPr bwMode="auto">
            <a:xfrm>
              <a:off x="4572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(V, W))]</a:t>
              </a:r>
            </a:p>
          </p:txBody>
        </p:sp>
        <p:sp>
          <p:nvSpPr>
            <p:cNvPr id="134" name="Text Box 4"/>
            <p:cNvSpPr txBox="1">
              <a:spLocks noChangeArrowheads="1"/>
            </p:cNvSpPr>
            <p:nvPr/>
          </p:nvSpPr>
          <p:spPr bwMode="auto">
            <a:xfrm>
              <a:off x="22860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35" name="Straight Arrow Connector 134"/>
            <p:cNvCxnSpPr/>
            <p:nvPr/>
          </p:nvCxnSpPr>
          <p:spPr bwMode="auto">
            <a:xfrm>
              <a:off x="23241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Elbow Connector 135"/>
            <p:cNvCxnSpPr/>
            <p:nvPr/>
          </p:nvCxnSpPr>
          <p:spPr bwMode="auto">
            <a:xfrm rot="16200000" flipH="1">
              <a:off x="12382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Elbow Connector 136"/>
            <p:cNvCxnSpPr/>
            <p:nvPr/>
          </p:nvCxnSpPr>
          <p:spPr bwMode="auto">
            <a:xfrm rot="5400000">
              <a:off x="22098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8" name="Group 137"/>
          <p:cNvGrpSpPr/>
          <p:nvPr/>
        </p:nvGrpSpPr>
        <p:grpSpPr>
          <a:xfrm>
            <a:off x="4572000" y="3379857"/>
            <a:ext cx="4953000" cy="3325743"/>
            <a:chOff x="4114800" y="1932057"/>
            <a:chExt cx="4953000" cy="3325743"/>
          </a:xfrm>
        </p:grpSpPr>
        <p:sp>
          <p:nvSpPr>
            <p:cNvPr id="139" name="Text Box 4"/>
            <p:cNvSpPr txBox="1">
              <a:spLocks noChangeArrowheads="1"/>
            </p:cNvSpPr>
            <p:nvPr/>
          </p:nvSpPr>
          <p:spPr bwMode="auto">
            <a:xfrm>
              <a:off x="48006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40" name="Text Box 4"/>
            <p:cNvSpPr txBox="1">
              <a:spLocks noChangeArrowheads="1"/>
            </p:cNvSpPr>
            <p:nvPr/>
          </p:nvSpPr>
          <p:spPr bwMode="auto">
            <a:xfrm>
              <a:off x="4114800" y="4903857"/>
              <a:ext cx="49530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[V],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W]))]</a:t>
              </a:r>
            </a:p>
          </p:txBody>
        </p:sp>
        <p:sp>
          <p:nvSpPr>
            <p:cNvPr id="141" name="Rectangle 140"/>
            <p:cNvSpPr>
              <a:spLocks noChangeArrowheads="1"/>
            </p:cNvSpPr>
            <p:nvPr/>
          </p:nvSpPr>
          <p:spPr bwMode="auto">
            <a:xfrm>
              <a:off x="55626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cogroup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142" name="Text Box 4"/>
            <p:cNvSpPr txBox="1">
              <a:spLocks noChangeArrowheads="1"/>
            </p:cNvSpPr>
            <p:nvPr/>
          </p:nvSpPr>
          <p:spPr bwMode="auto">
            <a:xfrm>
              <a:off x="65532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43" name="Straight Arrow Connector 142"/>
            <p:cNvCxnSpPr/>
            <p:nvPr/>
          </p:nvCxnSpPr>
          <p:spPr bwMode="auto">
            <a:xfrm>
              <a:off x="6591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Elbow Connector 143"/>
            <p:cNvCxnSpPr/>
            <p:nvPr/>
          </p:nvCxnSpPr>
          <p:spPr bwMode="auto">
            <a:xfrm rot="16200000" flipH="1">
              <a:off x="55054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Elbow Connector 144"/>
            <p:cNvCxnSpPr/>
            <p:nvPr/>
          </p:nvCxnSpPr>
          <p:spPr bwMode="auto">
            <a:xfrm rot="5400000">
              <a:off x="64770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972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/>
          <p:cNvSpPr/>
          <p:nvPr/>
        </p:nvSpPr>
        <p:spPr bwMode="auto">
          <a:xfrm>
            <a:off x="5562600" y="2514600"/>
            <a:ext cx="3276600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457200" y="2514600"/>
            <a:ext cx="4876800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096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352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redrawn from a slide by </a:t>
            </a:r>
            <a:r>
              <a:rPr lang="en-US" sz="1000" b="0" dirty="0" err="1" smtClean="0">
                <a:solidFill>
                  <a:schemeClr val="bg2"/>
                </a:solidFill>
              </a:rPr>
              <a:t>Cloduera</a:t>
            </a:r>
            <a:r>
              <a:rPr lang="en-US" sz="1000" b="0" dirty="0" smtClean="0">
                <a:solidFill>
                  <a:schemeClr val="bg2"/>
                </a:solidFill>
              </a:rPr>
              <a:t>, cc-licensed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22098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8100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09600" y="1676400"/>
            <a:ext cx="45720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Input File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715000" y="1676400"/>
            <a:ext cx="29718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Input File</a:t>
            </a:r>
          </a:p>
        </p:txBody>
      </p:sp>
      <p:sp>
        <p:nvSpPr>
          <p:cNvPr id="22" name="Rounded Rectangle 21"/>
          <p:cNvSpPr/>
          <p:nvPr/>
        </p:nvSpPr>
        <p:spPr bwMode="auto">
          <a:xfrm>
            <a:off x="57150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73152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26" name="Rounded Rectangle 25"/>
          <p:cNvSpPr/>
          <p:nvPr/>
        </p:nvSpPr>
        <p:spPr bwMode="auto">
          <a:xfrm>
            <a:off x="6096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RecordReader</a:t>
            </a:r>
          </a:p>
        </p:txBody>
      </p:sp>
      <p:sp>
        <p:nvSpPr>
          <p:cNvPr id="27" name="Rounded Rectangle 26"/>
          <p:cNvSpPr/>
          <p:nvPr/>
        </p:nvSpPr>
        <p:spPr bwMode="auto">
          <a:xfrm>
            <a:off x="22098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28" name="Rounded Rectangle 27"/>
          <p:cNvSpPr/>
          <p:nvPr/>
        </p:nvSpPr>
        <p:spPr bwMode="auto">
          <a:xfrm>
            <a:off x="38100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29" name="Rounded Rectangle 28"/>
          <p:cNvSpPr/>
          <p:nvPr/>
        </p:nvSpPr>
        <p:spPr bwMode="auto">
          <a:xfrm>
            <a:off x="57150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30" name="Rounded Rectangle 29"/>
          <p:cNvSpPr/>
          <p:nvPr/>
        </p:nvSpPr>
        <p:spPr bwMode="auto">
          <a:xfrm>
            <a:off x="73152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cxnSp>
        <p:nvCxnSpPr>
          <p:cNvPr id="37" name="Shape 36"/>
          <p:cNvCxnSpPr/>
          <p:nvPr/>
        </p:nvCxnSpPr>
        <p:spPr bwMode="auto">
          <a:xfrm rot="10800000">
            <a:off x="1295400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hape 36"/>
          <p:cNvCxnSpPr/>
          <p:nvPr/>
        </p:nvCxnSpPr>
        <p:spPr bwMode="auto">
          <a:xfrm>
            <a:off x="1295400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6" idx="2"/>
            <a:endCxn id="56" idx="0"/>
          </p:cNvCxnSpPr>
          <p:nvPr/>
        </p:nvCxnSpPr>
        <p:spPr bwMode="auto">
          <a:xfrm rot="5400000">
            <a:off x="1028700" y="4838700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 bwMode="auto">
          <a:xfrm>
            <a:off x="609600" y="5105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“mapper”</a:t>
            </a:r>
          </a:p>
        </p:txBody>
      </p:sp>
      <p:cxnSp>
        <p:nvCxnSpPr>
          <p:cNvPr id="60" name="Straight Arrow Connector 59"/>
          <p:cNvCxnSpPr/>
          <p:nvPr/>
        </p:nvCxnSpPr>
        <p:spPr bwMode="auto">
          <a:xfrm rot="5400000">
            <a:off x="1029494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endCxn id="63" idx="0"/>
          </p:cNvCxnSpPr>
          <p:nvPr/>
        </p:nvCxnSpPr>
        <p:spPr bwMode="auto">
          <a:xfrm rot="5400000">
            <a:off x="262890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ounded Rectangle 62"/>
          <p:cNvSpPr/>
          <p:nvPr/>
        </p:nvSpPr>
        <p:spPr bwMode="auto">
          <a:xfrm>
            <a:off x="220980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66" name="Straight Arrow Connector 65"/>
          <p:cNvCxnSpPr>
            <a:endCxn id="67" idx="0"/>
          </p:cNvCxnSpPr>
          <p:nvPr/>
        </p:nvCxnSpPr>
        <p:spPr bwMode="auto">
          <a:xfrm rot="5400000">
            <a:off x="425146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 bwMode="auto">
          <a:xfrm>
            <a:off x="383236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0" name="Straight Arrow Connector 69"/>
          <p:cNvCxnSpPr>
            <a:endCxn id="71" idx="0"/>
          </p:cNvCxnSpPr>
          <p:nvPr/>
        </p:nvCxnSpPr>
        <p:spPr bwMode="auto">
          <a:xfrm rot="5400000">
            <a:off x="613410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Rounded Rectangle 70"/>
          <p:cNvSpPr/>
          <p:nvPr/>
        </p:nvSpPr>
        <p:spPr bwMode="auto">
          <a:xfrm>
            <a:off x="571500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4" name="Straight Arrow Connector 73"/>
          <p:cNvCxnSpPr>
            <a:endCxn id="75" idx="0"/>
          </p:cNvCxnSpPr>
          <p:nvPr/>
        </p:nvCxnSpPr>
        <p:spPr bwMode="auto">
          <a:xfrm rot="5400000">
            <a:off x="775666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 bwMode="auto">
          <a:xfrm>
            <a:off x="733756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8" name="Shape 36"/>
          <p:cNvCxnSpPr/>
          <p:nvPr/>
        </p:nvCxnSpPr>
        <p:spPr bwMode="auto">
          <a:xfrm rot="10800000">
            <a:off x="28940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hape 36"/>
          <p:cNvCxnSpPr/>
          <p:nvPr/>
        </p:nvCxnSpPr>
        <p:spPr bwMode="auto">
          <a:xfrm>
            <a:off x="28940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hape 36"/>
          <p:cNvCxnSpPr/>
          <p:nvPr/>
        </p:nvCxnSpPr>
        <p:spPr bwMode="auto">
          <a:xfrm rot="10800000">
            <a:off x="4495801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hape 36"/>
          <p:cNvCxnSpPr/>
          <p:nvPr/>
        </p:nvCxnSpPr>
        <p:spPr bwMode="auto">
          <a:xfrm>
            <a:off x="4495801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hape 36"/>
          <p:cNvCxnSpPr/>
          <p:nvPr/>
        </p:nvCxnSpPr>
        <p:spPr bwMode="auto">
          <a:xfrm rot="10800000">
            <a:off x="63992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hape 36"/>
          <p:cNvCxnSpPr/>
          <p:nvPr/>
        </p:nvCxnSpPr>
        <p:spPr bwMode="auto">
          <a:xfrm>
            <a:off x="63992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hape 36"/>
          <p:cNvCxnSpPr/>
          <p:nvPr/>
        </p:nvCxnSpPr>
        <p:spPr bwMode="auto">
          <a:xfrm rot="10800000">
            <a:off x="79994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hape 36"/>
          <p:cNvCxnSpPr/>
          <p:nvPr/>
        </p:nvCxnSpPr>
        <p:spPr bwMode="auto">
          <a:xfrm>
            <a:off x="79994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 bwMode="auto">
          <a:xfrm rot="5400000">
            <a:off x="26281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 bwMode="auto">
          <a:xfrm rot="5400000">
            <a:off x="42283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 bwMode="auto">
          <a:xfrm rot="5400000">
            <a:off x="61333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 bwMode="auto">
          <a:xfrm rot="5400000">
            <a:off x="77335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16200000">
            <a:off x="-307822" y="3508222"/>
            <a:ext cx="1228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2"/>
                </a:solidFill>
              </a:rPr>
              <a:t>InputFormat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Starting Points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46227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rk-physic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52600"/>
            <a:ext cx="6774180" cy="43586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Physical Operators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07840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rk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6172200" cy="429768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Execution Plan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5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Wait, where have we seen this before?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72781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0"/>
            <a:ext cx="8305800" cy="44958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visits 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load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chemeClr val="accent2"/>
                </a:solidFill>
                <a:latin typeface="Andale Mono"/>
                <a:cs typeface="Andale Mono"/>
              </a:rPr>
              <a:t>‘/data/visits’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as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(user,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time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gVisits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  <a:r>
              <a:rPr lang="en-US" sz="1800" b="0" kern="0" dirty="0" smtClean="0">
                <a:solidFill>
                  <a:srgbClr val="F79646"/>
                </a:solidFill>
                <a:latin typeface="Andale Mono"/>
                <a:cs typeface="Andale Mono"/>
              </a:rPr>
              <a:t>group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visits </a:t>
            </a:r>
            <a:r>
              <a:rPr lang="en-US" sz="1800" b="0" kern="0" dirty="0" smtClean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=</a:t>
            </a:r>
            <a:r>
              <a:rPr lang="en-US" sz="1800" b="0" kern="0" dirty="0" smtClean="0"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rgbClr val="F79646"/>
                </a:solidFill>
                <a:latin typeface="Andale Mono"/>
                <a:cs typeface="Andale Mono"/>
              </a:rPr>
              <a:t>foreach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gVisits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generate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count(visits);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urlInfo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load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C0504D"/>
                </a:solidFill>
                <a:latin typeface="Andale Mono"/>
                <a:cs typeface="Andale Mono"/>
              </a:rPr>
              <a:t>‘/data/</a:t>
            </a:r>
            <a:r>
              <a:rPr lang="en-US" sz="1800" b="0" kern="0" dirty="0" err="1">
                <a:solidFill>
                  <a:srgbClr val="C0504D"/>
                </a:solidFill>
                <a:latin typeface="Andale Mono"/>
                <a:cs typeface="Andale Mono"/>
              </a:rPr>
              <a:t>urlInfo</a:t>
            </a:r>
            <a:r>
              <a:rPr lang="en-US" sz="1800" b="0" kern="0" dirty="0">
                <a:solidFill>
                  <a:srgbClr val="C0504D"/>
                </a:solidFill>
                <a:latin typeface="Andale Mono"/>
                <a:cs typeface="Andale Mono"/>
              </a:rPr>
              <a:t>’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as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(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category,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pRank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join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urlInfo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gCategories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group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category;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topUrls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  <a:r>
              <a:rPr lang="en-US" sz="1800" b="0" kern="0" dirty="0" err="1">
                <a:solidFill>
                  <a:srgbClr val="F79646"/>
                </a:solidFill>
                <a:latin typeface="Andale Mono"/>
                <a:cs typeface="Andale Mono"/>
              </a:rPr>
              <a:t>foreach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gCategories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generate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top(visitCounts,10);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endParaRPr lang="en-US" sz="1800" b="0" kern="0" dirty="0">
              <a:latin typeface="Andale Mono"/>
              <a:cs typeface="Andale Mono"/>
            </a:endParaRP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store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topUrls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into ‘/data/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topUrls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’;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Pig: Example Script</a:t>
            </a:r>
          </a:p>
        </p:txBody>
      </p:sp>
    </p:spTree>
    <p:extLst>
      <p:ext uri="{BB962C8B-B14F-4D97-AF65-F5344CB8AC3E}">
        <p14:creationId xmlns:p14="http://schemas.microsoft.com/office/powerpoint/2010/main" val="9193185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Arrow Connector 38"/>
          <p:cNvCxnSpPr>
            <a:cxnSpLocks noChangeShapeType="1"/>
          </p:cNvCxnSpPr>
          <p:nvPr/>
        </p:nvCxnSpPr>
        <p:spPr bwMode="auto">
          <a:xfrm>
            <a:off x="1828800" y="2057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4154488" y="37338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1" name="Straight Arrow Connector 40"/>
          <p:cNvCxnSpPr>
            <a:cxnSpLocks noChangeShapeType="1"/>
            <a:stCxn id="35" idx="2"/>
          </p:cNvCxnSpPr>
          <p:nvPr/>
        </p:nvCxnSpPr>
        <p:spPr bwMode="auto">
          <a:xfrm rot="5400000">
            <a:off x="6096000" y="35052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5" name="Straight Arrow Connector 44"/>
          <p:cNvCxnSpPr>
            <a:cxnSpLocks noChangeShapeType="1"/>
          </p:cNvCxnSpPr>
          <p:nvPr/>
        </p:nvCxnSpPr>
        <p:spPr bwMode="auto">
          <a:xfrm>
            <a:off x="2971800" y="2819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32" name="Rounded Rectangle 31"/>
          <p:cNvSpPr>
            <a:spLocks noChangeArrowheads="1"/>
          </p:cNvSpPr>
          <p:nvPr/>
        </p:nvSpPr>
        <p:spPr bwMode="auto">
          <a:xfrm>
            <a:off x="762000" y="1600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load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v</a:t>
            </a:r>
            <a:r>
              <a:rPr lang="en-US" sz="1800" b="0" dirty="0" smtClean="0">
                <a:solidFill>
                  <a:srgbClr val="FFFFFF"/>
                </a:solidFill>
                <a:latin typeface="Gill Sans"/>
                <a:cs typeface="Gill Sans"/>
              </a:rPr>
              <a:t>isits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3" name="Rounded Rectangle 32"/>
          <p:cNvSpPr>
            <a:spLocks noChangeArrowheads="1"/>
          </p:cNvSpPr>
          <p:nvPr/>
        </p:nvSpPr>
        <p:spPr bwMode="auto">
          <a:xfrm>
            <a:off x="1524000" y="2362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4" name="Rounded Rectangle 33"/>
          <p:cNvSpPr>
            <a:spLocks noChangeArrowheads="1"/>
          </p:cNvSpPr>
          <p:nvPr/>
        </p:nvSpPr>
        <p:spPr bwMode="auto">
          <a:xfrm>
            <a:off x="2743200" y="31242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url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Gill Sans"/>
              <a:cs typeface="Gill Sans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count</a:t>
            </a:r>
          </a:p>
        </p:txBody>
      </p:sp>
      <p:sp>
        <p:nvSpPr>
          <p:cNvPr id="35" name="Rounded Rectangle 34"/>
          <p:cNvSpPr>
            <a:spLocks noChangeArrowheads="1"/>
          </p:cNvSpPr>
          <p:nvPr/>
        </p:nvSpPr>
        <p:spPr bwMode="auto">
          <a:xfrm>
            <a:off x="5715000" y="3200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>
                <a:solidFill>
                  <a:srgbClr val="FFFF00"/>
                </a:solidFill>
                <a:latin typeface="Gill Sans"/>
                <a:cs typeface="Gill Sans"/>
              </a:rPr>
              <a:t>l</a:t>
            </a: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oad </a:t>
            </a:r>
            <a:r>
              <a:rPr lang="en-US" sz="18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urlInfo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6" name="Rounded Rectangle 35"/>
          <p:cNvSpPr>
            <a:spLocks noChangeArrowheads="1"/>
          </p:cNvSpPr>
          <p:nvPr/>
        </p:nvSpPr>
        <p:spPr bwMode="auto">
          <a:xfrm>
            <a:off x="4343400" y="4114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join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on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7" name="Rounded Rectangle 36"/>
          <p:cNvSpPr>
            <a:spLocks noChangeArrowheads="1"/>
          </p:cNvSpPr>
          <p:nvPr/>
        </p:nvSpPr>
        <p:spPr bwMode="auto">
          <a:xfrm>
            <a:off x="4343400" y="4876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category</a:t>
            </a:r>
          </a:p>
        </p:txBody>
      </p:sp>
      <p:sp>
        <p:nvSpPr>
          <p:cNvPr id="38" name="Rounded Rectangle 37"/>
          <p:cNvSpPr>
            <a:spLocks noChangeArrowheads="1"/>
          </p:cNvSpPr>
          <p:nvPr/>
        </p:nvSpPr>
        <p:spPr bwMode="auto">
          <a:xfrm>
            <a:off x="4154488" y="56388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category</a:t>
            </a: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top(</a:t>
            </a: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urls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, 10)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42" name="Straight Arrow Connector 41"/>
          <p:cNvCxnSpPr>
            <a:cxnSpLocks noChangeShapeType="1"/>
            <a:stCxn id="36" idx="2"/>
            <a:endCxn id="37" idx="0"/>
          </p:cNvCxnSpPr>
          <p:nvPr/>
        </p:nvCxnSpPr>
        <p:spPr bwMode="auto">
          <a:xfrm rot="5400000">
            <a:off x="5181601" y="47244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3" name="Straight Arrow Connector 42"/>
          <p:cNvCxnSpPr>
            <a:cxnSpLocks noChangeShapeType="1"/>
            <a:stCxn id="37" idx="2"/>
            <a:endCxn id="38" idx="0"/>
          </p:cNvCxnSpPr>
          <p:nvPr/>
        </p:nvCxnSpPr>
        <p:spPr bwMode="auto">
          <a:xfrm rot="16200000" flipH="1">
            <a:off x="5182394" y="54856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4" name="Straight Arrow Connector 43"/>
          <p:cNvCxnSpPr>
            <a:cxnSpLocks noChangeShapeType="1"/>
          </p:cNvCxnSpPr>
          <p:nvPr/>
        </p:nvCxnSpPr>
        <p:spPr bwMode="auto">
          <a:xfrm rot="16200000" flipH="1">
            <a:off x="5183188" y="64008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8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Pig Query Plan</a:t>
            </a:r>
          </a:p>
        </p:txBody>
      </p:sp>
    </p:spTree>
    <p:extLst>
      <p:ext uri="{BB962C8B-B14F-4D97-AF65-F5344CB8AC3E}">
        <p14:creationId xmlns:p14="http://schemas.microsoft.com/office/powerpoint/2010/main" val="19895301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/>
          <p:cNvCxnSpPr>
            <a:cxnSpLocks noChangeShapeType="1"/>
          </p:cNvCxnSpPr>
          <p:nvPr/>
        </p:nvCxnSpPr>
        <p:spPr bwMode="auto">
          <a:xfrm>
            <a:off x="1828800" y="2057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>
            <a:off x="4154488" y="37338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2" name="Straight Arrow Connector 31"/>
          <p:cNvCxnSpPr>
            <a:cxnSpLocks noChangeShapeType="1"/>
            <a:stCxn id="37" idx="2"/>
          </p:cNvCxnSpPr>
          <p:nvPr/>
        </p:nvCxnSpPr>
        <p:spPr bwMode="auto">
          <a:xfrm rot="5400000">
            <a:off x="6096000" y="35052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>
            <a:off x="2971800" y="2819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34" name="Rounded Rectangle 33"/>
          <p:cNvSpPr>
            <a:spLocks noChangeArrowheads="1"/>
          </p:cNvSpPr>
          <p:nvPr/>
        </p:nvSpPr>
        <p:spPr bwMode="auto">
          <a:xfrm>
            <a:off x="762000" y="1600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load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v</a:t>
            </a:r>
            <a:r>
              <a:rPr lang="en-US" sz="1800" b="0" dirty="0" smtClean="0">
                <a:solidFill>
                  <a:srgbClr val="FFFFFF"/>
                </a:solidFill>
                <a:latin typeface="Gill Sans"/>
                <a:cs typeface="Gill Sans"/>
              </a:rPr>
              <a:t>isits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5" name="Rounded Rectangle 34"/>
          <p:cNvSpPr>
            <a:spLocks noChangeArrowheads="1"/>
          </p:cNvSpPr>
          <p:nvPr/>
        </p:nvSpPr>
        <p:spPr bwMode="auto">
          <a:xfrm>
            <a:off x="1524000" y="2362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6" name="Rounded Rectangle 35"/>
          <p:cNvSpPr>
            <a:spLocks noChangeArrowheads="1"/>
          </p:cNvSpPr>
          <p:nvPr/>
        </p:nvSpPr>
        <p:spPr bwMode="auto">
          <a:xfrm>
            <a:off x="2743200" y="31242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url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Gill Sans"/>
              <a:cs typeface="Gill Sans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count</a:t>
            </a:r>
          </a:p>
        </p:txBody>
      </p:sp>
      <p:sp>
        <p:nvSpPr>
          <p:cNvPr id="37" name="Rounded Rectangle 36"/>
          <p:cNvSpPr>
            <a:spLocks noChangeArrowheads="1"/>
          </p:cNvSpPr>
          <p:nvPr/>
        </p:nvSpPr>
        <p:spPr bwMode="auto">
          <a:xfrm>
            <a:off x="5715000" y="3200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>
                <a:solidFill>
                  <a:srgbClr val="FFFF00"/>
                </a:solidFill>
                <a:latin typeface="Gill Sans"/>
                <a:cs typeface="Gill Sans"/>
              </a:rPr>
              <a:t>l</a:t>
            </a: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oad </a:t>
            </a:r>
            <a:r>
              <a:rPr lang="en-US" sz="18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urlInfo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8" name="Rounded Rectangle 37"/>
          <p:cNvSpPr>
            <a:spLocks noChangeArrowheads="1"/>
          </p:cNvSpPr>
          <p:nvPr/>
        </p:nvSpPr>
        <p:spPr bwMode="auto">
          <a:xfrm>
            <a:off x="4343400" y="4114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join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on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9" name="Rounded Rectangle 38"/>
          <p:cNvSpPr>
            <a:spLocks noChangeArrowheads="1"/>
          </p:cNvSpPr>
          <p:nvPr/>
        </p:nvSpPr>
        <p:spPr bwMode="auto">
          <a:xfrm>
            <a:off x="4343400" y="4876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category</a:t>
            </a:r>
          </a:p>
        </p:txBody>
      </p:sp>
      <p:sp>
        <p:nvSpPr>
          <p:cNvPr id="40" name="Rounded Rectangle 39"/>
          <p:cNvSpPr>
            <a:spLocks noChangeArrowheads="1"/>
          </p:cNvSpPr>
          <p:nvPr/>
        </p:nvSpPr>
        <p:spPr bwMode="auto">
          <a:xfrm>
            <a:off x="4154488" y="56388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category</a:t>
            </a: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top(</a:t>
            </a: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urls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, 10)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41" name="Straight Arrow Connector 40"/>
          <p:cNvCxnSpPr>
            <a:cxnSpLocks noChangeShapeType="1"/>
            <a:stCxn id="38" idx="2"/>
            <a:endCxn id="39" idx="0"/>
          </p:cNvCxnSpPr>
          <p:nvPr/>
        </p:nvCxnSpPr>
        <p:spPr bwMode="auto">
          <a:xfrm rot="5400000">
            <a:off x="5181601" y="47244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2" name="Straight Arrow Connector 41"/>
          <p:cNvCxnSpPr>
            <a:cxnSpLocks noChangeShapeType="1"/>
            <a:stCxn id="39" idx="2"/>
            <a:endCxn id="40" idx="0"/>
          </p:cNvCxnSpPr>
          <p:nvPr/>
        </p:nvCxnSpPr>
        <p:spPr bwMode="auto">
          <a:xfrm rot="16200000" flipH="1">
            <a:off x="5182394" y="54856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3" name="Straight Arrow Connector 42"/>
          <p:cNvCxnSpPr>
            <a:cxnSpLocks noChangeShapeType="1"/>
          </p:cNvCxnSpPr>
          <p:nvPr/>
        </p:nvCxnSpPr>
        <p:spPr bwMode="auto">
          <a:xfrm rot="16200000" flipH="1">
            <a:off x="5183188" y="64008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44" name="Rounded Rectangle 43"/>
          <p:cNvSpPr>
            <a:spLocks noChangeArrowheads="1"/>
          </p:cNvSpPr>
          <p:nvPr/>
        </p:nvSpPr>
        <p:spPr bwMode="auto">
          <a:xfrm>
            <a:off x="533400" y="1524000"/>
            <a:ext cx="3200400" cy="990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3081506" y="1535668"/>
            <a:ext cx="6522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2000" b="0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Rounded Rectangle 45"/>
          <p:cNvSpPr>
            <a:spLocks noChangeArrowheads="1"/>
          </p:cNvSpPr>
          <p:nvPr/>
        </p:nvSpPr>
        <p:spPr bwMode="auto">
          <a:xfrm>
            <a:off x="1371600" y="2628900"/>
            <a:ext cx="3657600" cy="12573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4106862" y="2602468"/>
            <a:ext cx="11509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48" name="Rounded Rectangle 47"/>
          <p:cNvSpPr>
            <a:spLocks noChangeArrowheads="1"/>
          </p:cNvSpPr>
          <p:nvPr/>
        </p:nvSpPr>
        <p:spPr bwMode="auto">
          <a:xfrm>
            <a:off x="5332413" y="2743200"/>
            <a:ext cx="2897187" cy="15049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7572375" y="2743200"/>
            <a:ext cx="8858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0" name="Rounded Rectangle 49"/>
          <p:cNvSpPr>
            <a:spLocks noChangeArrowheads="1"/>
          </p:cNvSpPr>
          <p:nvPr/>
        </p:nvSpPr>
        <p:spPr bwMode="auto">
          <a:xfrm>
            <a:off x="4000500" y="4419600"/>
            <a:ext cx="2819400" cy="2651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6858000" y="4402693"/>
            <a:ext cx="1327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2" name="Rounded Rectangle 51"/>
          <p:cNvSpPr>
            <a:spLocks noChangeArrowheads="1"/>
          </p:cNvSpPr>
          <p:nvPr/>
        </p:nvSpPr>
        <p:spPr bwMode="auto">
          <a:xfrm>
            <a:off x="4000500" y="4840288"/>
            <a:ext cx="2819400" cy="2651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6886575" y="4802743"/>
            <a:ext cx="8858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r>
              <a:rPr lang="en-US" sz="1800" b="0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2400" b="0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4" name="Rounded Rectangle 53"/>
          <p:cNvSpPr>
            <a:spLocks noChangeArrowheads="1"/>
          </p:cNvSpPr>
          <p:nvPr/>
        </p:nvSpPr>
        <p:spPr bwMode="auto">
          <a:xfrm>
            <a:off x="3962400" y="5230813"/>
            <a:ext cx="2819400" cy="11699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55" name="TextBox 54"/>
          <p:cNvSpPr txBox="1">
            <a:spLocks noChangeArrowheads="1"/>
          </p:cNvSpPr>
          <p:nvPr/>
        </p:nvSpPr>
        <p:spPr bwMode="auto">
          <a:xfrm>
            <a:off x="6934200" y="5181600"/>
            <a:ext cx="1174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5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Pig: MapReduce Execution</a:t>
            </a:r>
          </a:p>
        </p:txBody>
      </p:sp>
    </p:spTree>
    <p:extLst>
      <p:ext uri="{BB962C8B-B14F-4D97-AF65-F5344CB8AC3E}">
        <p14:creationId xmlns:p14="http://schemas.microsoft.com/office/powerpoint/2010/main" val="1712662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/>
      <p:bldP spid="46" grpId="0" animBg="1"/>
      <p:bldP spid="47" grpId="0"/>
      <p:bldP spid="48" grpId="0" animBg="1"/>
      <p:bldP spid="49" grpId="0"/>
      <p:bldP spid="50" grpId="0" animBg="1"/>
      <p:bldP spid="51" grpId="0"/>
      <p:bldP spid="52" grpId="0" animBg="1"/>
      <p:bldP spid="53" grpId="0"/>
      <p:bldP spid="54" grpId="0" animBg="1"/>
      <p:bldP spid="5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rk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6172200" cy="429768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Execution Plan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5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err="1" smtClean="0">
                <a:solidFill>
                  <a:srgbClr val="FF0000"/>
                </a:solidFill>
                <a:latin typeface="Gill Sans"/>
                <a:cs typeface="Gill Sans"/>
              </a:rPr>
              <a:t>Kinda</a:t>
            </a: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 like a sequence of </a:t>
            </a:r>
            <a:r>
              <a:rPr lang="en-US" sz="2800" b="0" kern="0" dirty="0" err="1" smtClean="0">
                <a:solidFill>
                  <a:srgbClr val="FF0000"/>
                </a:solidFill>
                <a:latin typeface="Gill Sans"/>
                <a:cs typeface="Gill Sans"/>
              </a:rPr>
              <a:t>MapRedue</a:t>
            </a: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 jobs?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778144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 Apt Quote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477631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All problems in computer science can be solved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by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another level of indirection...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Except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for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the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problem of too many layers of indirection.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                   - David Wheeler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62096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Can’t avoid this!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625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But, what’s the major difference?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94010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Remember this?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055079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Shuffle Implementations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Hash shuffle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0" y="6611938"/>
            <a:ext cx="30857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http://0x0fff.com/spark-architecture-shuffle/</a:t>
            </a:r>
          </a:p>
        </p:txBody>
      </p:sp>
      <p:pic>
        <p:nvPicPr>
          <p:cNvPr id="2" name="Picture 1" descr="spark_hash_shuffle_no_consolid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81200"/>
            <a:ext cx="8183245" cy="38715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0198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happened to sorting?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7212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Shuffle Implementations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Sort shuffle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0" y="6611938"/>
            <a:ext cx="30857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http://0x0fff.com/spark-architecture-shuffle/</a:t>
            </a:r>
          </a:p>
        </p:txBody>
      </p:sp>
      <p:pic>
        <p:nvPicPr>
          <p:cNvPr id="2" name="Picture 1" descr="spark_sort_shuff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57400"/>
            <a:ext cx="8614410" cy="385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389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Remember this?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962400" y="601980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Where are the combiners in Spark?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166168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Reduce-like Operations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981200" y="1371600"/>
            <a:ext cx="2057400" cy="2231886"/>
            <a:chOff x="3238500" y="2465457"/>
            <a:chExt cx="2057400" cy="2231886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5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0" name="Straight Arrow Connector 29"/>
            <p:cNvCxnSpPr>
              <a:stCxn id="24" idx="2"/>
              <a:endCxn id="12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2" idx="2"/>
              <a:endCxn id="25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1371600"/>
            <a:ext cx="2971800" cy="2231886"/>
            <a:chOff x="5867400" y="2465457"/>
            <a:chExt cx="2971800" cy="2231886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6" name="Straight Arrow Connector 35"/>
            <p:cNvCxnSpPr>
              <a:stCxn id="7" idx="2"/>
              <a:endCxn id="11" idx="0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11" idx="2"/>
              <a:endCxn id="26" idx="0"/>
            </p:cNvCxnSpPr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>
            <a:stCxn id="63" idx="2"/>
            <a:endCxn id="56" idx="0"/>
          </p:cNvCxnSpPr>
          <p:nvPr/>
        </p:nvCxnSpPr>
        <p:spPr bwMode="auto">
          <a:xfrm>
            <a:off x="30099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63" idx="2"/>
            <a:endCxn id="54" idx="0"/>
          </p:cNvCxnSpPr>
          <p:nvPr/>
        </p:nvCxnSpPr>
        <p:spPr bwMode="auto">
          <a:xfrm>
            <a:off x="3009900" y="51816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62" idx="2"/>
            <a:endCxn id="56" idx="0"/>
          </p:cNvCxnSpPr>
          <p:nvPr/>
        </p:nvCxnSpPr>
        <p:spPr bwMode="auto">
          <a:xfrm flipH="1">
            <a:off x="3009900" y="51816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62" idx="2"/>
            <a:endCxn id="54" idx="0"/>
          </p:cNvCxnSpPr>
          <p:nvPr/>
        </p:nvCxnSpPr>
        <p:spPr bwMode="auto">
          <a:xfrm>
            <a:off x="4305300" y="51816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61" idx="2"/>
            <a:endCxn id="55" idx="0"/>
          </p:cNvCxnSpPr>
          <p:nvPr/>
        </p:nvCxnSpPr>
        <p:spPr bwMode="auto">
          <a:xfrm flipH="1">
            <a:off x="4305300" y="51816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Rectangle 53"/>
          <p:cNvSpPr>
            <a:spLocks noChangeArrowheads="1"/>
          </p:cNvSpPr>
          <p:nvPr/>
        </p:nvSpPr>
        <p:spPr bwMode="auto">
          <a:xfrm>
            <a:off x="55626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37338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56" name="Rectangle 55"/>
          <p:cNvSpPr>
            <a:spLocks noChangeArrowheads="1"/>
          </p:cNvSpPr>
          <p:nvPr/>
        </p:nvSpPr>
        <p:spPr bwMode="auto">
          <a:xfrm>
            <a:off x="24384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57" name="Straight Arrow Connector 56"/>
          <p:cNvCxnSpPr>
            <a:stCxn id="63" idx="2"/>
            <a:endCxn id="55" idx="0"/>
          </p:cNvCxnSpPr>
          <p:nvPr/>
        </p:nvCxnSpPr>
        <p:spPr bwMode="auto">
          <a:xfrm>
            <a:off x="3009900" y="51816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62" idx="2"/>
            <a:endCxn id="55" idx="0"/>
          </p:cNvCxnSpPr>
          <p:nvPr/>
        </p:nvCxnSpPr>
        <p:spPr bwMode="auto">
          <a:xfrm>
            <a:off x="43053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61" idx="2"/>
            <a:endCxn id="56" idx="0"/>
          </p:cNvCxnSpPr>
          <p:nvPr/>
        </p:nvCxnSpPr>
        <p:spPr bwMode="auto">
          <a:xfrm flipH="1">
            <a:off x="3009900" y="51816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61" idx="2"/>
            <a:endCxn id="54" idx="0"/>
          </p:cNvCxnSpPr>
          <p:nvPr/>
        </p:nvCxnSpPr>
        <p:spPr bwMode="auto">
          <a:xfrm>
            <a:off x="61341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5626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2" name="Rectangle 61"/>
          <p:cNvSpPr>
            <a:spLocks noChangeArrowheads="1"/>
          </p:cNvSpPr>
          <p:nvPr/>
        </p:nvSpPr>
        <p:spPr bwMode="auto">
          <a:xfrm>
            <a:off x="37338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3" name="Rectangle 62"/>
          <p:cNvSpPr>
            <a:spLocks noChangeArrowheads="1"/>
          </p:cNvSpPr>
          <p:nvPr/>
        </p:nvSpPr>
        <p:spPr bwMode="auto">
          <a:xfrm>
            <a:off x="24384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029200" y="47244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0292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362200" y="3805535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happened to combiners?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21013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1" grpId="0" animBg="1"/>
      <p:bldP spid="62" grpId="0" animBg="1"/>
      <p:bldP spid="63" grpId="0" animBg="1"/>
      <p:bldP spid="64" grpId="0"/>
      <p:bldP spid="65" grpId="0"/>
      <p:bldP spid="6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#wins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Richer operators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790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 abstraction supports </a:t>
            </a:r>
            <a:b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optimizations (pipelining, caching, etc.)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186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Java, Python, R, bindings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39549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#wins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9439"/>
            <a:ext cx="9144000" cy="6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67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#lose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Java serialization (w/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Kryo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optmizations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662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Scala: poor support for primitives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770519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lephant_and_Mahou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28832" y="0"/>
            <a:ext cx="10401664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(Mahout)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4" name="Rectangle 14"/>
          <p:cNvSpPr>
            <a:spLocks noChangeArrowheads="1"/>
          </p:cNvSpPr>
          <p:nvPr/>
        </p:nvSpPr>
        <p:spPr bwMode="auto">
          <a:xfrm>
            <a:off x="2971800" y="5867399"/>
            <a:ext cx="6019800" cy="7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b="0" dirty="0" smtClean="0">
                <a:latin typeface="Gill Sans"/>
                <a:cs typeface="Gill Sans"/>
              </a:rPr>
              <a:t>Algorithm design, </a:t>
            </a:r>
            <a:r>
              <a:rPr lang="en-US" sz="3200" b="0" dirty="0" err="1" smtClean="0">
                <a:latin typeface="Gill Sans"/>
                <a:cs typeface="Gill Sans"/>
              </a:rPr>
              <a:t>redux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85768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1625024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b="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057400" y="2209800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What’s the instruction set?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057400" y="2691824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 are the abstractions?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4104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f14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217">
            <a:off x="635365" y="812874"/>
            <a:ext cx="380448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76800" y="21336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Two superpowers: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30480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Associativity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9200" y="3453824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Commutativity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3881735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(sorting)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67000" y="6248400"/>
            <a:ext cx="632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follows… very basic category theory…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175710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09600" y="2587752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Double Bracket 4"/>
          <p:cNvSpPr/>
          <p:nvPr/>
        </p:nvSpPr>
        <p:spPr bwMode="auto">
          <a:xfrm>
            <a:off x="533400" y="2654588"/>
            <a:ext cx="2438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Double Bracket 6"/>
          <p:cNvSpPr/>
          <p:nvPr/>
        </p:nvSpPr>
        <p:spPr bwMode="auto">
          <a:xfrm>
            <a:off x="3352800" y="2654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Double Bracket 7"/>
          <p:cNvSpPr/>
          <p:nvPr/>
        </p:nvSpPr>
        <p:spPr bwMode="auto">
          <a:xfrm>
            <a:off x="7010400" y="2654588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The Power of Associativity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9600" y="3352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Double Bracket 10"/>
          <p:cNvSpPr/>
          <p:nvPr/>
        </p:nvSpPr>
        <p:spPr bwMode="auto">
          <a:xfrm>
            <a:off x="533400" y="3416588"/>
            <a:ext cx="1524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uble Bracket 11"/>
          <p:cNvSpPr/>
          <p:nvPr/>
        </p:nvSpPr>
        <p:spPr bwMode="auto">
          <a:xfrm>
            <a:off x="2514600" y="3416588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uble Bracket 12"/>
          <p:cNvSpPr/>
          <p:nvPr/>
        </p:nvSpPr>
        <p:spPr bwMode="auto">
          <a:xfrm>
            <a:off x="5257800" y="3416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609600" y="4114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Double Bracket 14"/>
          <p:cNvSpPr/>
          <p:nvPr/>
        </p:nvSpPr>
        <p:spPr bwMode="auto">
          <a:xfrm>
            <a:off x="533400" y="4178588"/>
            <a:ext cx="4343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uble Bracket 15"/>
          <p:cNvSpPr/>
          <p:nvPr/>
        </p:nvSpPr>
        <p:spPr bwMode="auto">
          <a:xfrm>
            <a:off x="5257800" y="4178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066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You can put parentheses where ever you want!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Double Bracket 19"/>
          <p:cNvSpPr/>
          <p:nvPr/>
        </p:nvSpPr>
        <p:spPr bwMode="auto">
          <a:xfrm>
            <a:off x="2514600" y="4178588"/>
            <a:ext cx="2286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4"/>
          <p:cNvSpPr txBox="1">
            <a:spLocks noChangeArrowheads="1"/>
          </p:cNvSpPr>
          <p:nvPr/>
        </p:nvSpPr>
        <p:spPr bwMode="auto">
          <a:xfrm>
            <a:off x="0" y="6611938"/>
            <a:ext cx="331396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Credit to Oscar Boykin for the idea behind these slides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801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8" grpId="0"/>
      <p:bldP spid="2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09601" y="2615624"/>
            <a:ext cx="7924799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Double Bracket 4"/>
          <p:cNvSpPr/>
          <p:nvPr/>
        </p:nvSpPr>
        <p:spPr bwMode="auto">
          <a:xfrm>
            <a:off x="609600" y="2679412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Double Bracket 6"/>
          <p:cNvSpPr/>
          <p:nvPr/>
        </p:nvSpPr>
        <p:spPr bwMode="auto">
          <a:xfrm>
            <a:off x="3352800" y="2679412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Double Bracket 7"/>
          <p:cNvSpPr/>
          <p:nvPr/>
        </p:nvSpPr>
        <p:spPr bwMode="auto">
          <a:xfrm>
            <a:off x="7010400" y="2679412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The Power of Commutativity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9600" y="3371418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6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Double Bracket 10"/>
          <p:cNvSpPr/>
          <p:nvPr/>
        </p:nvSpPr>
        <p:spPr bwMode="auto">
          <a:xfrm>
            <a:off x="6096000" y="4203412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uble Bracket 11"/>
          <p:cNvSpPr/>
          <p:nvPr/>
        </p:nvSpPr>
        <p:spPr bwMode="auto">
          <a:xfrm>
            <a:off x="609600" y="3435206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uble Bracket 12"/>
          <p:cNvSpPr/>
          <p:nvPr/>
        </p:nvSpPr>
        <p:spPr bwMode="auto">
          <a:xfrm>
            <a:off x="7010400" y="3435206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609600" y="4139624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6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Double Bracket 14"/>
          <p:cNvSpPr/>
          <p:nvPr/>
        </p:nvSpPr>
        <p:spPr bwMode="auto">
          <a:xfrm>
            <a:off x="2514600" y="4203412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uble Bracket 15"/>
          <p:cNvSpPr/>
          <p:nvPr/>
        </p:nvSpPr>
        <p:spPr bwMode="auto">
          <a:xfrm>
            <a:off x="609600" y="4203412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uble Bracket 16"/>
          <p:cNvSpPr/>
          <p:nvPr/>
        </p:nvSpPr>
        <p:spPr bwMode="auto">
          <a:xfrm>
            <a:off x="4267200" y="3435206"/>
            <a:ext cx="2286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066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You can swap order of operands however you want!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885493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Implications for distributed processing?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860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begin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end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interrupt each other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intermediate data arrive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 rot="21343207">
            <a:off x="6414945" y="5949214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It’s okay!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59623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map(key: Long, 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emit(word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values)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520555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914400" y="1997095"/>
            <a:ext cx="388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(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,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24000" y="242375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: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→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s.t.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8400" y="2891135"/>
            <a:ext cx="5715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3597295"/>
            <a:ext cx="7467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identity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4400" y="4740295"/>
            <a:ext cx="8229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Commutative </a:t>
            </a:r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commutativity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4000" y="403413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400" b="0" i="1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s.t.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,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m,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524000" y="517713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M,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Fancy Labels for Simple Concepts…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343207">
            <a:off x="5628669" y="5749994"/>
            <a:ext cx="2997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 few examples?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343207">
            <a:off x="5651848" y="6056541"/>
            <a:ext cx="2997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(hint, previous slide!)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334998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12" grpId="0"/>
      <p:bldP spid="1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Back to these…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981200" y="2644914"/>
            <a:ext cx="2057400" cy="2231886"/>
            <a:chOff x="3238500" y="2465457"/>
            <a:chExt cx="2057400" cy="2231886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5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0" name="Straight Arrow Connector 29"/>
            <p:cNvCxnSpPr>
              <a:stCxn id="24" idx="2"/>
              <a:endCxn id="12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2" idx="2"/>
              <a:endCxn id="25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2644914"/>
            <a:ext cx="2971800" cy="2231886"/>
            <a:chOff x="5867400" y="2465457"/>
            <a:chExt cx="2971800" cy="2231886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6" name="Straight Arrow Connector 35"/>
            <p:cNvCxnSpPr>
              <a:stCxn id="7" idx="2"/>
              <a:endCxn id="11" idx="0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11" idx="2"/>
              <a:endCxn id="26" idx="0"/>
            </p:cNvCxnSpPr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151514">
            <a:off x="398234" y="3823039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298505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1</a:t>
            </a: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1143000" y="1741706"/>
            <a:ext cx="7086600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value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3589818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(value,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[Pair])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((s, c)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[Pair])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((s, c)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6934200" y="4343400"/>
            <a:ext cx="2057400" cy="2231886"/>
            <a:chOff x="3238500" y="2465457"/>
            <a:chExt cx="2057400" cy="2231886"/>
          </a:xfrm>
        </p:grpSpPr>
        <p:sp>
          <p:nvSpPr>
            <p:cNvPr id="18" name="Rectangle 17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19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0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" name="TextBox 7"/>
          <p:cNvSpPr txBox="1"/>
          <p:nvPr/>
        </p:nvSpPr>
        <p:spPr>
          <a:xfrm rot="20833322">
            <a:off x="5688566" y="3395448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852338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Co-occurrence Matrix: Stripes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69192">
            <a:off x="3519674" y="3527104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1143000" y="1371600"/>
            <a:ext cx="70866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(u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 &lt;- neighbors(u))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map(v)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emit(u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6934200" y="4343400"/>
            <a:ext cx="2057400" cy="2231886"/>
            <a:chOff x="3238500" y="2465457"/>
            <a:chExt cx="2057400" cy="2231886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17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8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9" name="Straight Arrow Connector 18"/>
            <p:cNvCxnSpPr/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/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6279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086100" y="2667000"/>
            <a:ext cx="2971800" cy="990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  <a:r>
              <a:rPr lang="en-US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f: (K1, V1)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/>
            </a:r>
            <a:b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</a:b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⇒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List[(K2, V2)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</a:t>
            </a:r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0" y="1828800"/>
            <a:ext cx="3048000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700" b="0" dirty="0" smtClean="0">
                <a:solidFill>
                  <a:srgbClr val="000000"/>
                </a:solidFill>
                <a:latin typeface="Andale Mono"/>
                <a:cs typeface="Andale Mono"/>
              </a:rPr>
              <a:t>List[(K1,V1)]</a:t>
            </a:r>
            <a:endParaRPr lang="en-US" sz="17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048000" y="5208657"/>
            <a:ext cx="3048000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700" b="0" dirty="0" smtClean="0">
                <a:solidFill>
                  <a:srgbClr val="000000"/>
                </a:solidFill>
                <a:latin typeface="Andale Mono"/>
                <a:cs typeface="Andale Mono"/>
              </a:rPr>
              <a:t>List[K3,V3])</a:t>
            </a:r>
            <a:endParaRPr lang="en-US" sz="17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086100" y="3733800"/>
            <a:ext cx="2971800" cy="990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b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g: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K2,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V2])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⇒ List[(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K3, V3)]</a:t>
            </a:r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3" name="Straight Arrow Connector 12"/>
          <p:cNvCxnSpPr>
            <a:stCxn id="8" idx="2"/>
            <a:endCxn id="6" idx="0"/>
          </p:cNvCxnSpPr>
          <p:nvPr/>
        </p:nvCxnSpPr>
        <p:spPr bwMode="auto">
          <a:xfrm>
            <a:off x="4572000" y="2182743"/>
            <a:ext cx="0" cy="48425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2"/>
            <a:endCxn id="10" idx="0"/>
          </p:cNvCxnSpPr>
          <p:nvPr/>
        </p:nvCxnSpPr>
        <p:spPr bwMode="auto">
          <a:xfrm>
            <a:off x="4572000" y="4724400"/>
            <a:ext cx="0" cy="48425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MapReduce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304610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Computing the Mean: Version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867400" y="4419600"/>
            <a:ext cx="2971800" cy="2231886"/>
            <a:chOff x="5867400" y="2465457"/>
            <a:chExt cx="2971800" cy="2231886"/>
          </a:xfrm>
        </p:grpSpPr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0" name="Straight Arrow Connector 9"/>
            <p:cNvCxnSpPr>
              <a:stCxn id="11" idx="2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2" name="Text Box 4"/>
          <p:cNvSpPr txBox="1">
            <a:spLocks noChangeArrowheads="1"/>
          </p:cNvSpPr>
          <p:nvPr/>
        </p:nvSpPr>
        <p:spPr bwMode="auto">
          <a:xfrm>
            <a:off x="1143000" y="1272600"/>
            <a:ext cx="70866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 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String,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((s, c)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s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emit(key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42075693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receives appropriate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  <p:sp>
        <p:nvSpPr>
          <p:cNvPr id="8" name="TextBox 7"/>
          <p:cNvSpPr txBox="1"/>
          <p:nvPr/>
        </p:nvSpPr>
        <p:spPr>
          <a:xfrm rot="21269192">
            <a:off x="3518934" y="5104305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0851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But commutative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monoids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help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Because you can’t avoid this</a:t>
            </a:r>
            <a:r>
              <a:rPr lang="mr-IN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120968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receives appropriate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  <p:sp>
        <p:nvSpPr>
          <p:cNvPr id="8" name="TextBox 7"/>
          <p:cNvSpPr txBox="1"/>
          <p:nvPr/>
        </p:nvSpPr>
        <p:spPr>
          <a:xfrm rot="21269192">
            <a:off x="3518934" y="5104305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26345">
            <a:off x="5027830" y="3608896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this?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35211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Emit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(a, *) comes first (define sort order)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Hold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1404723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f14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217">
            <a:off x="635365" y="812874"/>
            <a:ext cx="380448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76800" y="21336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Two superpowers: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30480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Associativity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9200" y="3453824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Commutativity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3881735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(sorting)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66294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Sequence your computations by sorting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When you can’t “</a:t>
            </a: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monoidify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”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31048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 Apt Quote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477631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All problems in computer science can be solved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by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another level of indirection...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Except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for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the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problem of too many layers of indirection.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                   - David Wheeler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19890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1625024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b="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057400" y="2209800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What’s the instruction set?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057400" y="2691824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 are the abstractions?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83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Juglans_regia_Echte_Walnussfrucht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3800" y="2750403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Exploit associativity and </a:t>
            </a:r>
            <a:r>
              <a:rPr lang="en-US" sz="24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commutativity</a:t>
            </a:r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 via commutative </a:t>
            </a:r>
            <a:r>
              <a:rPr lang="en-US" sz="24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 (if you can)</a:t>
            </a:r>
            <a:endParaRPr lang="en-US" sz="24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(Walnut)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3969603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Exploit framework-based sorting to sequence computations (if you can’t)</a:t>
            </a:r>
            <a:endParaRPr lang="en-US" sz="24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ea typeface="+mj-ea"/>
                <a:cs typeface="Gill Sans"/>
              </a:rPr>
              <a:t>Algorithm design in a nutshell…</a:t>
            </a:r>
          </a:p>
        </p:txBody>
      </p:sp>
    </p:spTree>
    <p:extLst>
      <p:ext uri="{BB962C8B-B14F-4D97-AF65-F5344CB8AC3E}">
        <p14:creationId xmlns:p14="http://schemas.microsoft.com/office/powerpoint/2010/main" val="13316988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71600" y="1981200"/>
            <a:ext cx="1371600" cy="3352800"/>
            <a:chOff x="152400" y="1905000"/>
            <a:chExt cx="1371600" cy="3352800"/>
          </a:xfrm>
        </p:grpSpPr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304800" y="1905000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304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152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filter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) 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Boolean</a:t>
              </a:r>
            </a:p>
          </p:txBody>
        </p:sp>
        <p:cxnSp>
          <p:nvCxnSpPr>
            <p:cNvPr id="16" name="Straight Arrow Connector 15"/>
            <p:cNvCxnSpPr>
              <a:stCxn id="4" idx="2"/>
              <a:endCxn id="12" idx="0"/>
            </p:cNvCxnSpPr>
            <p:nvPr/>
          </p:nvCxnSpPr>
          <p:spPr bwMode="auto">
            <a:xfrm>
              <a:off x="838200" y="2258943"/>
              <a:ext cx="0" cy="8652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2"/>
              <a:endCxn id="5" idx="0"/>
            </p:cNvCxnSpPr>
            <p:nvPr/>
          </p:nvCxnSpPr>
          <p:spPr bwMode="auto">
            <a:xfrm>
              <a:off x="838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381000" y="1447800"/>
            <a:ext cx="1371600" cy="3325743"/>
            <a:chOff x="1676400" y="1932057"/>
            <a:chExt cx="1371600" cy="3325743"/>
          </a:xfrm>
        </p:grpSpPr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1676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18288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5" name="Straight Arrow Connector 24"/>
            <p:cNvCxnSpPr>
              <a:stCxn id="24" idx="2"/>
              <a:endCxn id="13" idx="0"/>
            </p:cNvCxnSpPr>
            <p:nvPr/>
          </p:nvCxnSpPr>
          <p:spPr bwMode="auto">
            <a:xfrm>
              <a:off x="2362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 Box 4"/>
            <p:cNvSpPr txBox="1">
              <a:spLocks noChangeArrowheads="1"/>
            </p:cNvSpPr>
            <p:nvPr/>
          </p:nvSpPr>
          <p:spPr bwMode="auto">
            <a:xfrm>
              <a:off x="1828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1" name="Straight Arrow Connector 30"/>
            <p:cNvCxnSpPr>
              <a:stCxn id="13" idx="2"/>
              <a:endCxn id="30" idx="0"/>
            </p:cNvCxnSpPr>
            <p:nvPr/>
          </p:nvCxnSpPr>
          <p:spPr bwMode="auto">
            <a:xfrm>
              <a:off x="2362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2057400" y="1371600"/>
            <a:ext cx="2514600" cy="3325743"/>
            <a:chOff x="3962400" y="1932057"/>
            <a:chExt cx="2514600" cy="3325743"/>
          </a:xfrm>
        </p:grpSpPr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7" name="Straight Arrow Connector 26"/>
            <p:cNvCxnSpPr>
              <a:stCxn id="26" idx="2"/>
              <a:endCxn id="14" idx="0"/>
            </p:cNvCxnSpPr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3" name="Straight Arrow Connector 32"/>
            <p:cNvCxnSpPr>
              <a:stCxn id="14" idx="2"/>
              <a:endCxn id="32" idx="0"/>
            </p:cNvCxnSpPr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2590800" y="2133600"/>
            <a:ext cx="2514600" cy="3325743"/>
            <a:chOff x="6596038" y="1932057"/>
            <a:chExt cx="2514600" cy="3325743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596038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mapPartitions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(Iterator[T])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Iterator[U]</a:t>
              </a:r>
            </a:p>
          </p:txBody>
        </p:sp>
        <p:sp>
          <p:nvSpPr>
            <p:cNvPr id="28" name="Text Box 4"/>
            <p:cNvSpPr txBox="1">
              <a:spLocks noChangeArrowheads="1"/>
            </p:cNvSpPr>
            <p:nvPr/>
          </p:nvSpPr>
          <p:spPr bwMode="auto">
            <a:xfrm>
              <a:off x="7319938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9" name="Straight Arrow Connector 28"/>
            <p:cNvCxnSpPr>
              <a:stCxn id="28" idx="2"/>
              <a:endCxn id="15" idx="0"/>
            </p:cNvCxnSpPr>
            <p:nvPr/>
          </p:nvCxnSpPr>
          <p:spPr bwMode="auto">
            <a:xfrm>
              <a:off x="7853338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 Box 4"/>
            <p:cNvSpPr txBox="1">
              <a:spLocks noChangeArrowheads="1"/>
            </p:cNvSpPr>
            <p:nvPr/>
          </p:nvSpPr>
          <p:spPr bwMode="auto">
            <a:xfrm>
              <a:off x="7319938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5" name="Straight Arrow Connector 34"/>
            <p:cNvCxnSpPr>
              <a:stCxn id="15" idx="2"/>
              <a:endCxn id="34" idx="0"/>
            </p:cNvCxnSpPr>
            <p:nvPr/>
          </p:nvCxnSpPr>
          <p:spPr bwMode="auto">
            <a:xfrm>
              <a:off x="7853338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3886200" y="1295400"/>
            <a:ext cx="3124200" cy="3325743"/>
            <a:chOff x="76200" y="1932057"/>
            <a:chExt cx="3124200" cy="3325743"/>
          </a:xfrm>
        </p:grpSpPr>
        <p:sp>
          <p:nvSpPr>
            <p:cNvPr id="37" name="Text Box 4"/>
            <p:cNvSpPr txBox="1">
              <a:spLocks noChangeArrowheads="1"/>
            </p:cNvSpPr>
            <p:nvPr/>
          </p:nvSpPr>
          <p:spPr bwMode="auto">
            <a:xfrm>
              <a:off x="609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8" name="Text Box 4"/>
            <p:cNvSpPr txBox="1">
              <a:spLocks noChangeArrowheads="1"/>
            </p:cNvSpPr>
            <p:nvPr/>
          </p:nvSpPr>
          <p:spPr bwMode="auto">
            <a:xfrm>
              <a:off x="76200" y="4903857"/>
              <a:ext cx="31242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V])]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6096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groupByKey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0" name="Straight Arrow Connector 39"/>
            <p:cNvCxnSpPr>
              <a:stCxn id="37" idx="2"/>
              <a:endCxn id="39" idx="0"/>
            </p:cNvCxnSpPr>
            <p:nvPr/>
          </p:nvCxnSpPr>
          <p:spPr bwMode="auto">
            <a:xfrm>
              <a:off x="1638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  <a:endCxn id="38" idx="0"/>
            </p:cNvCxnSpPr>
            <p:nvPr/>
          </p:nvCxnSpPr>
          <p:spPr bwMode="auto">
            <a:xfrm>
              <a:off x="1638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5638800" y="2209800"/>
            <a:ext cx="2057400" cy="3325743"/>
            <a:chOff x="3238500" y="1932057"/>
            <a:chExt cx="2057400" cy="3325743"/>
          </a:xfrm>
        </p:grpSpPr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44" name="Text Box 4"/>
            <p:cNvSpPr txBox="1">
              <a:spLocks noChangeArrowheads="1"/>
            </p:cNvSpPr>
            <p:nvPr/>
          </p:nvSpPr>
          <p:spPr bwMode="auto">
            <a:xfrm>
              <a:off x="32385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45" name="Text Box 4"/>
            <p:cNvSpPr txBox="1">
              <a:spLocks noChangeArrowheads="1"/>
            </p:cNvSpPr>
            <p:nvPr/>
          </p:nvSpPr>
          <p:spPr bwMode="auto">
            <a:xfrm>
              <a:off x="33909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46" name="Straight Arrow Connector 45"/>
            <p:cNvCxnSpPr>
              <a:stCxn id="44" idx="2"/>
              <a:endCxn id="43" idx="0"/>
            </p:cNvCxnSpPr>
            <p:nvPr/>
          </p:nvCxnSpPr>
          <p:spPr bwMode="auto">
            <a:xfrm>
              <a:off x="4267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3" idx="2"/>
              <a:endCxn id="45" idx="0"/>
            </p:cNvCxnSpPr>
            <p:nvPr/>
          </p:nvCxnSpPr>
          <p:spPr bwMode="auto">
            <a:xfrm>
              <a:off x="4267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6096000" y="1425714"/>
            <a:ext cx="2971800" cy="3325743"/>
            <a:chOff x="5867400" y="1932057"/>
            <a:chExt cx="2971800" cy="3325743"/>
          </a:xfrm>
        </p:grpSpPr>
        <p:sp>
          <p:nvSpPr>
            <p:cNvPr id="49" name="Text Box 4"/>
            <p:cNvSpPr txBox="1">
              <a:spLocks noChangeArrowheads="1"/>
            </p:cNvSpPr>
            <p:nvPr/>
          </p:nvSpPr>
          <p:spPr bwMode="auto">
            <a:xfrm>
              <a:off x="6324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1" name="Text Box 4"/>
            <p:cNvSpPr txBox="1">
              <a:spLocks noChangeArrowheads="1"/>
            </p:cNvSpPr>
            <p:nvPr/>
          </p:nvSpPr>
          <p:spPr bwMode="auto">
            <a:xfrm>
              <a:off x="64770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52" name="Straight Arrow Connector 51"/>
            <p:cNvCxnSpPr>
              <a:stCxn id="49" idx="2"/>
              <a:endCxn id="50" idx="0"/>
            </p:cNvCxnSpPr>
            <p:nvPr/>
          </p:nvCxnSpPr>
          <p:spPr bwMode="auto">
            <a:xfrm>
              <a:off x="7353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50" idx="2"/>
              <a:endCxn id="51" idx="0"/>
            </p:cNvCxnSpPr>
            <p:nvPr/>
          </p:nvCxnSpPr>
          <p:spPr bwMode="auto">
            <a:xfrm>
              <a:off x="7353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609600" y="3608457"/>
            <a:ext cx="3733800" cy="3325743"/>
            <a:chOff x="381000" y="1932057"/>
            <a:chExt cx="3733800" cy="3325743"/>
          </a:xfrm>
        </p:grpSpPr>
        <p:sp>
          <p:nvSpPr>
            <p:cNvPr id="55" name="Text Box 4"/>
            <p:cNvSpPr txBox="1">
              <a:spLocks noChangeArrowheads="1"/>
            </p:cNvSpPr>
            <p:nvPr/>
          </p:nvSpPr>
          <p:spPr bwMode="auto">
            <a:xfrm>
              <a:off x="14097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6" name="Text Box 4"/>
            <p:cNvSpPr txBox="1">
              <a:spLocks noChangeArrowheads="1"/>
            </p:cNvSpPr>
            <p:nvPr/>
          </p:nvSpPr>
          <p:spPr bwMode="auto">
            <a:xfrm>
              <a:off x="3810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1676400" y="3124200"/>
              <a:ext cx="11430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sort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62" name="Straight Arrow Connector 61"/>
            <p:cNvCxnSpPr>
              <a:stCxn id="57" idx="2"/>
              <a:endCxn id="56" idx="0"/>
            </p:cNvCxnSpPr>
            <p:nvPr/>
          </p:nvCxnSpPr>
          <p:spPr bwMode="auto">
            <a:xfrm>
              <a:off x="22479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55" idx="2"/>
              <a:endCxn id="57" idx="0"/>
            </p:cNvCxnSpPr>
            <p:nvPr/>
          </p:nvCxnSpPr>
          <p:spPr bwMode="auto">
            <a:xfrm>
              <a:off x="22479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3352800" y="3684657"/>
            <a:ext cx="3886200" cy="3325743"/>
            <a:chOff x="457200" y="1932057"/>
            <a:chExt cx="3886200" cy="3325743"/>
          </a:xfrm>
        </p:grpSpPr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12954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join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67" name="Text Box 4"/>
            <p:cNvSpPr txBox="1">
              <a:spLocks noChangeArrowheads="1"/>
            </p:cNvSpPr>
            <p:nvPr/>
          </p:nvSpPr>
          <p:spPr bwMode="auto">
            <a:xfrm>
              <a:off x="5334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68" name="Text Box 4"/>
            <p:cNvSpPr txBox="1">
              <a:spLocks noChangeArrowheads="1"/>
            </p:cNvSpPr>
            <p:nvPr/>
          </p:nvSpPr>
          <p:spPr bwMode="auto">
            <a:xfrm>
              <a:off x="4572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(V, W))]</a:t>
              </a:r>
            </a:p>
          </p:txBody>
        </p:sp>
        <p:sp>
          <p:nvSpPr>
            <p:cNvPr id="69" name="Text Box 4"/>
            <p:cNvSpPr txBox="1">
              <a:spLocks noChangeArrowheads="1"/>
            </p:cNvSpPr>
            <p:nvPr/>
          </p:nvSpPr>
          <p:spPr bwMode="auto">
            <a:xfrm>
              <a:off x="22860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0" name="Straight Arrow Connector 69"/>
            <p:cNvCxnSpPr>
              <a:endCxn id="68" idx="0"/>
            </p:cNvCxnSpPr>
            <p:nvPr/>
          </p:nvCxnSpPr>
          <p:spPr bwMode="auto">
            <a:xfrm>
              <a:off x="23241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Elbow Connector 70"/>
            <p:cNvCxnSpPr>
              <a:stCxn id="67" idx="2"/>
            </p:cNvCxnSpPr>
            <p:nvPr/>
          </p:nvCxnSpPr>
          <p:spPr bwMode="auto">
            <a:xfrm rot="16200000" flipH="1">
              <a:off x="12382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Elbow Connector 71"/>
            <p:cNvCxnSpPr>
              <a:stCxn id="69" idx="2"/>
            </p:cNvCxnSpPr>
            <p:nvPr/>
          </p:nvCxnSpPr>
          <p:spPr bwMode="auto">
            <a:xfrm rot="5400000">
              <a:off x="22098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4572000" y="3379857"/>
            <a:ext cx="4953000" cy="3325743"/>
            <a:chOff x="4114800" y="1932057"/>
            <a:chExt cx="4953000" cy="3325743"/>
          </a:xfrm>
        </p:grpSpPr>
        <p:sp>
          <p:nvSpPr>
            <p:cNvPr id="74" name="Text Box 4"/>
            <p:cNvSpPr txBox="1">
              <a:spLocks noChangeArrowheads="1"/>
            </p:cNvSpPr>
            <p:nvPr/>
          </p:nvSpPr>
          <p:spPr bwMode="auto">
            <a:xfrm>
              <a:off x="48006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75" name="Text Box 4"/>
            <p:cNvSpPr txBox="1">
              <a:spLocks noChangeArrowheads="1"/>
            </p:cNvSpPr>
            <p:nvPr/>
          </p:nvSpPr>
          <p:spPr bwMode="auto">
            <a:xfrm>
              <a:off x="4114800" y="4903857"/>
              <a:ext cx="49530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[V],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W]))]</a:t>
              </a: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55626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cogroup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7" name="Text Box 4"/>
            <p:cNvSpPr txBox="1">
              <a:spLocks noChangeArrowheads="1"/>
            </p:cNvSpPr>
            <p:nvPr/>
          </p:nvSpPr>
          <p:spPr bwMode="auto">
            <a:xfrm>
              <a:off x="65532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8" name="Straight Arrow Connector 77"/>
            <p:cNvCxnSpPr>
              <a:stCxn id="76" idx="2"/>
              <a:endCxn id="75" idx="0"/>
            </p:cNvCxnSpPr>
            <p:nvPr/>
          </p:nvCxnSpPr>
          <p:spPr bwMode="auto">
            <a:xfrm>
              <a:off x="6591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Elbow Connector 78"/>
            <p:cNvCxnSpPr>
              <a:stCxn id="74" idx="2"/>
              <a:endCxn id="76" idx="0"/>
            </p:cNvCxnSpPr>
            <p:nvPr/>
          </p:nvCxnSpPr>
          <p:spPr bwMode="auto">
            <a:xfrm rot="16200000" flipH="1">
              <a:off x="55054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Elbow Connector 79"/>
            <p:cNvCxnSpPr>
              <a:stCxn id="77" idx="2"/>
              <a:endCxn id="76" idx="0"/>
            </p:cNvCxnSpPr>
            <p:nvPr/>
          </p:nvCxnSpPr>
          <p:spPr bwMode="auto">
            <a:xfrm rot="5400000">
              <a:off x="64770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375495" y="5791200"/>
            <a:ext cx="1539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And more!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28927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Word Count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1600" y="2789872"/>
            <a:ext cx="701040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553200" y="3456057"/>
            <a:ext cx="2514600" cy="3325743"/>
            <a:chOff x="3962400" y="1932057"/>
            <a:chExt cx="2514600" cy="3325743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8115300" y="3371418"/>
            <a:ext cx="45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smtClean="0">
                <a:solidFill>
                  <a:srgbClr val="FF0000"/>
                </a:solidFill>
                <a:latin typeface="Gill Sans"/>
                <a:cs typeface="Gill Sans"/>
              </a:rPr>
              <a:t>??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767209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What’s an RDD?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Resilient Distributed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Dataset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RDD)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62400" y="36576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= partitioned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36576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= immutable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3400" y="462909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Wait, so how do you actually do anything?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0" y="495300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Developers define </a:t>
            </a:r>
            <a:r>
              <a:rPr lang="en-US" sz="2000" b="0" i="1" dirty="0" smtClean="0">
                <a:solidFill>
                  <a:schemeClr val="bg1"/>
                </a:solidFill>
                <a:latin typeface="Gill Sans"/>
                <a:cs typeface="Gill Sans"/>
              </a:rPr>
              <a:t>transformations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on RDDs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000" y="523869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Framework keeps track of lineage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280641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 Lifecycle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730195" y="3200400"/>
            <a:ext cx="19812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" name="Circular Arrow 3"/>
          <p:cNvSpPr/>
          <p:nvPr/>
        </p:nvSpPr>
        <p:spPr bwMode="auto">
          <a:xfrm rot="20076741">
            <a:off x="1495902" y="2399061"/>
            <a:ext cx="2124837" cy="212483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4316658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4939995" y="3200400"/>
            <a:ext cx="1295400" cy="6096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9200" y="1981200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Transformation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43400" y="3729335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4953000"/>
            <a:ext cx="381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Transformations are lazy:</a:t>
            </a:r>
          </a:p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Framework keeps track of lineage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05400" y="49530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Actions trigger actual execution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463995" y="2895600"/>
            <a:ext cx="1537005" cy="1528465"/>
            <a:chOff x="6463995" y="2895600"/>
            <a:chExt cx="1537005" cy="1528465"/>
          </a:xfrm>
        </p:grpSpPr>
        <p:sp>
          <p:nvSpPr>
            <p:cNvPr id="5" name="Oval 4"/>
            <p:cNvSpPr/>
            <p:nvPr/>
          </p:nvSpPr>
          <p:spPr bwMode="auto">
            <a:xfrm>
              <a:off x="6463995" y="28956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6616395" y="30480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6768795" y="32004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6921195" y="33528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629400" y="3962400"/>
              <a:ext cx="1371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values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182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55324</TotalTime>
  <Words>2908</Words>
  <Application>Microsoft Macintosh PowerPoint</Application>
  <PresentationFormat>On-screen Show (4:3)</PresentationFormat>
  <Paragraphs>615</Paragraphs>
  <Slides>60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60</vt:i4>
      </vt:variant>
    </vt:vector>
  </HeadingPairs>
  <TitlesOfParts>
    <vt:vector size="67" baseType="lpstr">
      <vt:lpstr>Andale Mono</vt:lpstr>
      <vt:lpstr>Arial Black</vt:lpstr>
      <vt:lpstr>Gill Sans</vt:lpstr>
      <vt:lpstr>Wingdings</vt:lpstr>
      <vt:lpstr>Zapf Dingbats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11705</cp:revision>
  <dcterms:created xsi:type="dcterms:W3CDTF">2012-08-31T06:36:49Z</dcterms:created>
  <dcterms:modified xsi:type="dcterms:W3CDTF">2018-01-23T02:20:29Z</dcterms:modified>
  <cp:category/>
</cp:coreProperties>
</file>